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38"/>
  </p:notesMasterIdLst>
  <p:sldIdLst>
    <p:sldId id="256" r:id="rId6"/>
    <p:sldId id="654" r:id="rId7"/>
    <p:sldId id="648" r:id="rId8"/>
    <p:sldId id="554" r:id="rId9"/>
    <p:sldId id="602" r:id="rId10"/>
    <p:sldId id="537" r:id="rId11"/>
    <p:sldId id="595" r:id="rId12"/>
    <p:sldId id="2147481914" r:id="rId13"/>
    <p:sldId id="2147481893" r:id="rId14"/>
    <p:sldId id="2147481915" r:id="rId15"/>
    <p:sldId id="583" r:id="rId16"/>
    <p:sldId id="2147481894" r:id="rId17"/>
    <p:sldId id="2147481884" r:id="rId18"/>
    <p:sldId id="542" r:id="rId19"/>
    <p:sldId id="460" r:id="rId20"/>
    <p:sldId id="401" r:id="rId21"/>
    <p:sldId id="473" r:id="rId22"/>
    <p:sldId id="461" r:id="rId23"/>
    <p:sldId id="385" r:id="rId24"/>
    <p:sldId id="2147481873" r:id="rId25"/>
    <p:sldId id="2147481917" r:id="rId26"/>
    <p:sldId id="560" r:id="rId27"/>
    <p:sldId id="2147481916" r:id="rId28"/>
    <p:sldId id="632" r:id="rId29"/>
    <p:sldId id="2147481811" r:id="rId30"/>
    <p:sldId id="584" r:id="rId31"/>
    <p:sldId id="2147481899" r:id="rId32"/>
    <p:sldId id="538" r:id="rId33"/>
    <p:sldId id="662" r:id="rId34"/>
    <p:sldId id="597" r:id="rId35"/>
    <p:sldId id="598" r:id="rId36"/>
    <p:sldId id="565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DBF5"/>
    <a:srgbClr val="0167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88"/>
    <p:restoredTop sz="94664"/>
  </p:normalViewPr>
  <p:slideViewPr>
    <p:cSldViewPr snapToGrid="0">
      <p:cViewPr varScale="1">
        <p:scale>
          <a:sx n="80" d="100"/>
          <a:sy n="80" d="100"/>
        </p:scale>
        <p:origin x="73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E827F-8722-C145-BB34-978877C1C7EA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2D0C95-E33C-A54A-A5CF-4653CB7CEA5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415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BA853-E6E5-436D-8B87-A00F53731CF7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08470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2232" indent="-222232">
              <a:buFont typeface="Arial" panose="020B0604020202020204" pitchFamily="34" charset="0"/>
              <a:buChar char="•"/>
            </a:pPr>
            <a:r>
              <a:rPr lang="fr-FR" cap="none" dirty="0"/>
              <a:t>Un parcours pouvant s’étaler sur plusieurs semaines avant d’établir un diagnostic précis.</a:t>
            </a:r>
          </a:p>
          <a:p>
            <a:pPr marL="222232" indent="-222232">
              <a:buFont typeface="Arial" panose="020B0604020202020204" pitchFamily="34" charset="0"/>
              <a:buChar char="•"/>
            </a:pPr>
            <a:r>
              <a:rPr lang="fr-FR" cap="none" dirty="0"/>
              <a:t>De nombreux déplacements à prévoir : consultations et examens.</a:t>
            </a:r>
          </a:p>
          <a:p>
            <a:pPr marL="222232" indent="-222232">
              <a:buFont typeface="Arial" panose="020B0604020202020204" pitchFamily="34" charset="0"/>
              <a:buChar char="•"/>
            </a:pPr>
            <a:r>
              <a:rPr lang="fr-FR" cap="none" dirty="0"/>
              <a:t>Des étapes parfois redondantes ou inadaptées (imagerie, aller-retour généraliste/spécialiste).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1036-882B-7948-8734-521EC9923D6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41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Pas seulement accélérer, accompagner : améliorer qualité et alléger</a:t>
            </a:r>
            <a:r>
              <a:rPr lang="fr-FR" baseline="0" dirty="0"/>
              <a:t> stress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1036-882B-7948-8734-521EC9923D6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397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Pas seulement accélérer, accompagner : améliorer qualité et alléger</a:t>
            </a:r>
            <a:r>
              <a:rPr lang="fr-FR" baseline="0" dirty="0"/>
              <a:t> stress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1036-882B-7948-8734-521EC9923D6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736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176D03-CEE5-4908-990F-A50C4E1B91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BA853-E6E5-436D-8B87-A00F53731CF7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3942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BA853-E6E5-436D-8B87-A00F53731CF7}" type="slidenum">
              <a:rPr lang="fr-FR" smtClean="0"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0819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g8d86ff3bbe_0_15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0" name="Google Shape;1630;g8d86ff3bbe_0_15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3731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8d86ff3bbe_0_15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8d86ff3bbe_0_15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1687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495A-54AC-2242-8C4D-B10334CB03F0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88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0DD694-1B10-8B0B-1C25-4D8B8A1EE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842868"/>
            <a:ext cx="10515599" cy="1497778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EBDF9D2-9232-2D0B-3186-730472E3B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98629"/>
            <a:ext cx="10515600" cy="123700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CF3AAA-6113-824E-92B5-F003173A3B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992794"/>
            <a:ext cx="2743200" cy="365125"/>
          </a:xfrm>
        </p:spPr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FE8A5E-D6C2-0B4E-4DEA-5164F22A6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992794"/>
            <a:ext cx="41148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E415C-0A7E-F9EC-CAD7-F52D36E5F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992794"/>
            <a:ext cx="2743200" cy="365125"/>
          </a:xfrm>
        </p:spPr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393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34A326-12D5-A6A5-5F0C-EB11DC20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83D6A29-1BF3-6519-F889-9590FC815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51F5AD-FBEC-E225-CAF7-0020A7AD6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8A3F22-CB7A-13CB-932B-AE0E5A40C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BA0C14-8095-FD06-30C7-8DB077CA0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0004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721CF89-2DBC-E6D6-B206-C36BB09FD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22F46DE-BBD6-3CDB-4128-41BDAE11EE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69EBDD-7270-3CF4-7B9C-CA37B1551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2DCCB0-2B53-9E6F-8AE0-78666088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B8177B-9F52-7677-05E6-3884BD7EA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762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6" name="Google Shape;76;p11"/>
          <p:cNvSpPr txBox="1">
            <a:spLocks noGrp="1"/>
          </p:cNvSpPr>
          <p:nvPr>
            <p:ph type="title"/>
          </p:nvPr>
        </p:nvSpPr>
        <p:spPr>
          <a:xfrm>
            <a:off x="2521433" y="3429000"/>
            <a:ext cx="7149200" cy="87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rgbClr val="053B5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title" idx="2" hasCustomPrompt="1"/>
          </p:nvPr>
        </p:nvSpPr>
        <p:spPr>
          <a:xfrm>
            <a:off x="2521433" y="2186600"/>
            <a:ext cx="7149200" cy="140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500">
                <a:solidFill>
                  <a:srgbClr val="053B5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subTitle" idx="1"/>
          </p:nvPr>
        </p:nvSpPr>
        <p:spPr>
          <a:xfrm>
            <a:off x="2521400" y="4109000"/>
            <a:ext cx="7149200" cy="56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7541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3563600" y="1738800"/>
            <a:ext cx="5065200" cy="96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rgbClr val="053B5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ubTitle" idx="1"/>
          </p:nvPr>
        </p:nvSpPr>
        <p:spPr>
          <a:xfrm>
            <a:off x="3713700" y="2778067"/>
            <a:ext cx="4764800" cy="187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6245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324" y="1323"/>
          <a:ext cx="132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iapositive think-cell" r:id="rId4" imgW="216" imgH="216" progId="TCLayout.ActiveDocument.1">
                  <p:embed/>
                </p:oleObj>
              </mc:Choice>
              <mc:Fallback>
                <p:oleObj name="Diapositive think-cell" r:id="rId4" imgW="216" imgH="216" progId="TCLayout.ActiveDocument.1">
                  <p:embed/>
                  <p:pic>
                    <p:nvPicPr>
                      <p:cNvPr id="2" name="Obje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4" y="1323"/>
                        <a:ext cx="132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032E39-2DD7-6341-87B9-9AB98FE36691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762511" y="6561141"/>
            <a:ext cx="6858000" cy="190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Collaboration  IHU / MDT  |  March 30th 2016  |  Confidentiel, internal use only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79678" y="373379"/>
            <a:ext cx="11430000" cy="2667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79678" y="625898"/>
            <a:ext cx="11428167" cy="266700"/>
          </a:xfrm>
        </p:spPr>
        <p:txBody>
          <a:bodyPr>
            <a:noAutofit/>
          </a:bodyPr>
          <a:lstStyle>
            <a:lvl1pPr marL="0">
              <a:lnSpc>
                <a:spcPts val="2000"/>
              </a:lnSpc>
              <a:spcAft>
                <a:spcPts val="0"/>
              </a:spcAft>
              <a:buFontTx/>
              <a:buNone/>
              <a:defRPr sz="2417" cap="all">
                <a:solidFill>
                  <a:schemeClr val="tx2"/>
                </a:solidFill>
                <a:latin typeface="Effra Light"/>
              </a:defRPr>
            </a:lvl1pPr>
            <a:lvl2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417" b="0" i="0" cap="all">
                <a:solidFill>
                  <a:schemeClr val="tx2"/>
                </a:solidFill>
                <a:latin typeface="Effra Light"/>
              </a:defRPr>
            </a:lvl2pPr>
            <a:lvl3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417" b="0" i="0" cap="all">
                <a:solidFill>
                  <a:schemeClr val="tx2"/>
                </a:solidFill>
                <a:latin typeface="Effra Light"/>
              </a:defRPr>
            </a:lvl3pPr>
            <a:lvl4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417" b="0" i="0" cap="all">
                <a:solidFill>
                  <a:schemeClr val="tx2"/>
                </a:solidFill>
                <a:latin typeface="Effra Light"/>
              </a:defRPr>
            </a:lvl4pPr>
            <a:lvl5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417" b="0" i="0" cap="all">
                <a:solidFill>
                  <a:schemeClr val="tx2"/>
                </a:solidFill>
                <a:latin typeface="Effra Light"/>
              </a:defRPr>
            </a:lvl5pPr>
            <a:lvl6pPr marL="0" indent="0">
              <a:lnSpc>
                <a:spcPts val="2333"/>
              </a:lnSpc>
              <a:spcAft>
                <a:spcPts val="333"/>
              </a:spcAft>
              <a:buFontTx/>
              <a:buNone/>
              <a:defRPr sz="2417" b="0" i="0" cap="all">
                <a:latin typeface="Effra Light"/>
                <a:cs typeface="Effra Light"/>
              </a:defRPr>
            </a:lvl6pPr>
            <a:lvl7pPr marL="0" indent="0">
              <a:lnSpc>
                <a:spcPts val="2333"/>
              </a:lnSpc>
              <a:spcAft>
                <a:spcPts val="333"/>
              </a:spcAft>
              <a:buFontTx/>
              <a:buNone/>
              <a:defRPr sz="2417" b="0" i="0" cap="all">
                <a:latin typeface="Effra Light"/>
                <a:cs typeface="Effra Light"/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290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1274-9767-434E-8152-3DFBC8AAC1B6}" type="datetime1">
              <a:rPr lang="fr-FR" smtClean="0"/>
              <a:t>24/09/2025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IHU et Medtronic IHS. Tous droits réservés.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27852" y="6475250"/>
            <a:ext cx="551167" cy="377825"/>
          </a:xfrm>
        </p:spPr>
        <p:txBody>
          <a:bodyPr/>
          <a:lstStyle/>
          <a:p>
            <a:fld id="{EE0B164F-D41F-4694-BD8E-AF1825555E31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3715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subTitle" idx="1"/>
          </p:nvPr>
        </p:nvSpPr>
        <p:spPr>
          <a:xfrm>
            <a:off x="967592" y="3936400"/>
            <a:ext cx="3815200" cy="151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926641" y="2287633"/>
            <a:ext cx="2603600" cy="92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400">
                <a:solidFill>
                  <a:srgbClr val="053B5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507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918F10-A6A5-3685-618D-CB3324CDD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373BE3-CF33-57B6-BDBF-0F4022441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7EFFD6-4B84-DC63-DE94-ADDAC4429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350EDB-CEA9-7D43-D9D8-D885BEAA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AE3DC6-3FE2-B4A5-6F63-7A17E35A2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439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FE7320-32B5-572A-A163-897EFCA4A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310BEE-8371-6630-C87D-0C0007857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458CE9-98CE-3FB3-4AD3-8DD7539E7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0122F3-8194-DABE-CD72-00146840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BE5DC5-433E-17DD-4CD7-C6E287C1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49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AC0FE0-5B5A-8CCF-9A3F-4EF202D2D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D5EC01-8340-DAAB-3404-BC45CE1625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0FCD956-30A6-845D-8B09-012279D918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401651-F0EF-D95A-8FE0-1DD83991E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74495D-7EAA-335F-BA68-E34B1B10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B2094C-9C21-EEEE-FF54-7F4CFD16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45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009D58-E1EF-1E41-B03C-0098A69F1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9B68CD-2604-9F3F-5AF4-FA8970700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2AD0B85-0E1D-CDD0-B855-5CCB0D8BE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232777-1243-E790-1686-9135125560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A6E73C3-DC00-8559-0F40-FBC5397C2F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3442128-BAE5-0E0A-F8F1-59536C843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D7FF8D0-6FEF-9D15-39F0-11396D612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1102777-D938-153E-A4AB-76F18F7C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943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9542C1-B0C2-274A-49FF-80CA4F1FE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BA67555-D47D-1859-76D5-20E613EB3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320BEF0-041C-F1B0-7C36-95082205B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BBBB750-3861-D54A-06B8-098929E93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54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CD6A574-EC05-7F4B-B5A5-FC50D2DE0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AEA8E57-B732-A2B1-D3EF-82979EE33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C266E96-A03D-B532-7123-21F4F2CC8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40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DB088E-6B5D-C440-1CC7-22547350C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DB281F-32A2-0E75-A228-57FF727C1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EBC9530-ECE0-B1E6-3E48-F2DA36A92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D615B3C-BC79-103A-533D-E8702F0C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A33E7E-AF6B-FCEE-304C-AA3AF8C2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FD8FFD-ABD3-17B6-1A29-5607C2245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514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D20BD-28C4-6B61-0149-760A04586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2F73C36-F303-72A0-30F0-562562FCD4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9C37948-5552-3E70-F996-7E5687C80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F64BA21-E01A-C1CB-5189-C8ABF5390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C2322BE-5B27-0E8B-B1B2-2943C09DA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74C591F-7459-9FED-1DCD-9539139C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01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24C1BD7-E808-6082-5696-045335A5C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8299"/>
            <a:ext cx="10515600" cy="1068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D66306-6BF5-05B9-6BC0-453A4181B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2357"/>
            <a:ext cx="10515600" cy="3613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0BC6C6-ABEE-E3A8-8EE0-4F332075FE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5994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24A905-F4B1-3D4D-9EF8-1F64B12C5BF2}" type="datetimeFigureOut">
              <a:rPr lang="fr-FR" smtClean="0"/>
              <a:pPr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9BBBFE-6346-2DCF-C9DE-3FE02CEBFC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59944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6D91FE-2A59-CBE5-DC74-3FF8C876B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5994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70795E2-B852-7047-962B-4AF0265712F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81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rgbClr val="0167A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7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55.png"/><Relationship Id="rId12" Type="http://schemas.openxmlformats.org/officeDocument/2006/relationships/image" Target="../media/image56.PNG"/><Relationship Id="rId17" Type="http://schemas.openxmlformats.org/officeDocument/2006/relationships/image" Target="../media/image61.jpeg"/><Relationship Id="rId2" Type="http://schemas.openxmlformats.org/officeDocument/2006/relationships/tags" Target="../tags/tag2.xml"/><Relationship Id="rId16" Type="http://schemas.openxmlformats.org/officeDocument/2006/relationships/image" Target="../media/image60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54.emf"/><Relationship Id="rId11" Type="http://schemas.openxmlformats.org/officeDocument/2006/relationships/image" Target="../media/image52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59.png"/><Relationship Id="rId10" Type="http://schemas.openxmlformats.org/officeDocument/2006/relationships/image" Target="../media/image53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51.png"/><Relationship Id="rId1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7.png"/><Relationship Id="rId18" Type="http://schemas.openxmlformats.org/officeDocument/2006/relationships/image" Target="../media/image62.tiff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55.png"/><Relationship Id="rId12" Type="http://schemas.openxmlformats.org/officeDocument/2006/relationships/image" Target="../media/image56.PNG"/><Relationship Id="rId17" Type="http://schemas.openxmlformats.org/officeDocument/2006/relationships/image" Target="../media/image61.jpeg"/><Relationship Id="rId2" Type="http://schemas.openxmlformats.org/officeDocument/2006/relationships/tags" Target="../tags/tag3.xml"/><Relationship Id="rId16" Type="http://schemas.openxmlformats.org/officeDocument/2006/relationships/image" Target="../media/image60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54.emf"/><Relationship Id="rId11" Type="http://schemas.openxmlformats.org/officeDocument/2006/relationships/image" Target="../media/image52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59.png"/><Relationship Id="rId10" Type="http://schemas.openxmlformats.org/officeDocument/2006/relationships/image" Target="../media/image53.png"/><Relationship Id="rId19" Type="http://schemas.openxmlformats.org/officeDocument/2006/relationships/image" Target="../media/image63.tiff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51.png"/><Relationship Id="rId1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tags" Target="../tags/tag5.xml"/><Relationship Id="rId7" Type="http://schemas.openxmlformats.org/officeDocument/2006/relationships/image" Target="../media/image65.gif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4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tags" Target="../tags/tag7.xml"/><Relationship Id="rId7" Type="http://schemas.openxmlformats.org/officeDocument/2006/relationships/image" Target="../media/image64.emf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70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72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tiff"/><Relationship Id="rId3" Type="http://schemas.openxmlformats.org/officeDocument/2006/relationships/image" Target="../media/image73.tiff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6.jpg"/><Relationship Id="rId5" Type="http://schemas.openxmlformats.org/officeDocument/2006/relationships/image" Target="../media/image75.tiff"/><Relationship Id="rId10" Type="http://schemas.openxmlformats.org/officeDocument/2006/relationships/image" Target="../media/image80.tiff"/><Relationship Id="rId4" Type="http://schemas.openxmlformats.org/officeDocument/2006/relationships/image" Target="../media/image74.jpeg"/><Relationship Id="rId9" Type="http://schemas.openxmlformats.org/officeDocument/2006/relationships/image" Target="../media/image79.tif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png"/><Relationship Id="rId7" Type="http://schemas.openxmlformats.org/officeDocument/2006/relationships/image" Target="../media/image86.tif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tiff"/><Relationship Id="rId9" Type="http://schemas.openxmlformats.org/officeDocument/2006/relationships/image" Target="../media/image8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png"/><Relationship Id="rId7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tiff"/><Relationship Id="rId2" Type="http://schemas.openxmlformats.org/officeDocument/2006/relationships/image" Target="../media/image106.tiff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8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13" Type="http://schemas.openxmlformats.org/officeDocument/2006/relationships/image" Target="../media/image28.tiff"/><Relationship Id="rId18" Type="http://schemas.openxmlformats.org/officeDocument/2006/relationships/image" Target="../media/image32.tiff"/><Relationship Id="rId26" Type="http://schemas.openxmlformats.org/officeDocument/2006/relationships/image" Target="../media/image40.png"/><Relationship Id="rId3" Type="http://schemas.openxmlformats.org/officeDocument/2006/relationships/image" Target="../media/image18.tiff"/><Relationship Id="rId21" Type="http://schemas.openxmlformats.org/officeDocument/2006/relationships/image" Target="../media/image35.tiff"/><Relationship Id="rId7" Type="http://schemas.openxmlformats.org/officeDocument/2006/relationships/image" Target="../media/image22.tiff"/><Relationship Id="rId12" Type="http://schemas.openxmlformats.org/officeDocument/2006/relationships/image" Target="../media/image27.tiff"/><Relationship Id="rId17" Type="http://schemas.openxmlformats.org/officeDocument/2006/relationships/image" Target="../media/image31.tiff"/><Relationship Id="rId25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tiff"/><Relationship Id="rId20" Type="http://schemas.openxmlformats.org/officeDocument/2006/relationships/image" Target="../media/image3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tiff"/><Relationship Id="rId11" Type="http://schemas.openxmlformats.org/officeDocument/2006/relationships/image" Target="../media/image26.tiff"/><Relationship Id="rId24" Type="http://schemas.openxmlformats.org/officeDocument/2006/relationships/image" Target="../media/image38.tiff"/><Relationship Id="rId5" Type="http://schemas.openxmlformats.org/officeDocument/2006/relationships/image" Target="../media/image20.tiff"/><Relationship Id="rId15" Type="http://schemas.openxmlformats.org/officeDocument/2006/relationships/image" Target="../media/image29.tiff"/><Relationship Id="rId23" Type="http://schemas.openxmlformats.org/officeDocument/2006/relationships/image" Target="../media/image37.tiff"/><Relationship Id="rId10" Type="http://schemas.openxmlformats.org/officeDocument/2006/relationships/image" Target="../media/image25.tiff"/><Relationship Id="rId19" Type="http://schemas.openxmlformats.org/officeDocument/2006/relationships/image" Target="../media/image33.tiff"/><Relationship Id="rId4" Type="http://schemas.openxmlformats.org/officeDocument/2006/relationships/image" Target="../media/image19.tiff"/><Relationship Id="rId9" Type="http://schemas.openxmlformats.org/officeDocument/2006/relationships/image" Target="../media/image24.tiff"/><Relationship Id="rId14" Type="http://schemas.openxmlformats.org/officeDocument/2006/relationships/image" Target="../media/image5.jpg"/><Relationship Id="rId22" Type="http://schemas.openxmlformats.org/officeDocument/2006/relationships/image" Target="../media/image3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5048BC-1FD9-4DCE-779B-4C49C98136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Peut-on évoquer la Pertinence sans parler de transition écologique 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F319CE-6766-48D4-7F08-184C12374C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/>
              <a:t>Pr. Patrick PESSAUX, CHRU Strasbourg</a:t>
            </a:r>
          </a:p>
          <a:p>
            <a:endParaRPr lang="fr-FR" dirty="0"/>
          </a:p>
          <a:p>
            <a:pPr algn="r"/>
            <a:r>
              <a:rPr lang="fr-FR" sz="1600" dirty="0"/>
              <a:t>Président Collectif </a:t>
            </a:r>
            <a:r>
              <a:rPr lang="fr-FR" sz="1600" dirty="0" err="1"/>
              <a:t>ÉcoResponsabilité</a:t>
            </a:r>
            <a:r>
              <a:rPr lang="fr-FR" sz="1600" dirty="0"/>
              <a:t> En Santé (CERES)</a:t>
            </a:r>
          </a:p>
          <a:p>
            <a:pPr algn="r"/>
            <a:r>
              <a:rPr lang="fr-FR" sz="1600" dirty="0"/>
              <a:t>Président du comité Transition Ecologique en santé de la FHF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0D96A26-3E3D-0745-93DD-6705DD469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873" y="5726644"/>
            <a:ext cx="1303208" cy="51135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DF80AD9-5226-304C-A624-2282B8CFC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846" y="5582205"/>
            <a:ext cx="1315316" cy="80022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F41C9A6-242E-4C41-AD4A-654DE1916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259" y="5401394"/>
            <a:ext cx="1066488" cy="98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492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692AFA-B6C2-5A48-8743-50DB8DABF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BF2C080-719D-2842-8C3A-2691A31F7580}"/>
              </a:ext>
            </a:extLst>
          </p:cNvPr>
          <p:cNvSpPr txBox="1">
            <a:spLocks/>
          </p:cNvSpPr>
          <p:nvPr/>
        </p:nvSpPr>
        <p:spPr>
          <a:xfrm>
            <a:off x="838200" y="2192357"/>
            <a:ext cx="10515600" cy="339272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800" dirty="0"/>
              <a:t>Partage d’expérience </a:t>
            </a:r>
          </a:p>
          <a:p>
            <a:pPr algn="l"/>
            <a:r>
              <a:rPr lang="fr-FR" sz="2800" dirty="0"/>
              <a:t>Informer</a:t>
            </a:r>
          </a:p>
          <a:p>
            <a:pPr algn="l"/>
            <a:r>
              <a:rPr lang="fr-FR" sz="2800" dirty="0"/>
              <a:t>Former</a:t>
            </a:r>
          </a:p>
          <a:p>
            <a:pPr algn="l"/>
            <a:r>
              <a:rPr lang="fr-FR" sz="2800" dirty="0"/>
              <a:t>Participer à la conception de recommandation de pratique: « </a:t>
            </a:r>
            <a:r>
              <a:rPr lang="fr-FR" sz="2800" dirty="0" err="1"/>
              <a:t>écosoins</a:t>
            </a:r>
            <a:r>
              <a:rPr lang="fr-FR" sz="2800" dirty="0"/>
              <a:t> » « parcours de soins responsables»</a:t>
            </a:r>
          </a:p>
          <a:p>
            <a:pPr algn="l"/>
            <a:r>
              <a:rPr lang="fr-FR" sz="2800" dirty="0"/>
              <a:t>Prendre part dans le débat publique, relais auprès de nos tutelles</a:t>
            </a:r>
          </a:p>
          <a:p>
            <a:pPr algn="l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1694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7F04D-156E-3E4D-B0B2-38FBFD202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6BF3A13-BF6C-8046-9D74-CDCF1B515EA1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963010E2-56D1-F348-9884-E19DDA933D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2CEEA02-6C2E-1F4F-A8A2-F59D8F637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46" y="997014"/>
            <a:ext cx="4969997" cy="48639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7893EFB-9F04-9741-BBE7-631CCE943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468" y="0"/>
            <a:ext cx="48434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13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EFC880-DCB1-EE42-82BC-5A5FF88E7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766" y="475257"/>
            <a:ext cx="10515600" cy="1068636"/>
          </a:xfrm>
        </p:spPr>
        <p:txBody>
          <a:bodyPr/>
          <a:lstStyle/>
          <a:p>
            <a:r>
              <a:rPr lang="fr-FR" dirty="0"/>
              <a:t>ACV de parcours de soins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84D142-C9D0-144D-81A3-00B97C713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AD085B-5B20-D84E-9076-B2E2B6D28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66" y="1451665"/>
            <a:ext cx="4804641" cy="4469433"/>
          </a:xfrm>
          <a:prstGeom prst="rect">
            <a:avLst/>
          </a:prstGeom>
        </p:spPr>
      </p:pic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9FA97ABE-F680-9647-BB5F-C7D016819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841" y="1790919"/>
            <a:ext cx="6367394" cy="189546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F1CEAC5-13CC-904D-A6BC-AF09F75B702D}"/>
              </a:ext>
            </a:extLst>
          </p:cNvPr>
          <p:cNvSpPr txBox="1"/>
          <p:nvPr/>
        </p:nvSpPr>
        <p:spPr>
          <a:xfrm>
            <a:off x="5542836" y="4182450"/>
            <a:ext cx="1968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Colorectal </a:t>
            </a:r>
            <a:r>
              <a:rPr lang="fr-FR" sz="1400" dirty="0" err="1"/>
              <a:t>Disease</a:t>
            </a:r>
            <a:r>
              <a:rPr lang="fr-FR" sz="1400" dirty="0"/>
              <a:t> 2024 </a:t>
            </a:r>
          </a:p>
        </p:txBody>
      </p:sp>
    </p:spTree>
    <p:extLst>
      <p:ext uri="{BB962C8B-B14F-4D97-AF65-F5344CB8AC3E}">
        <p14:creationId xmlns:p14="http://schemas.microsoft.com/office/powerpoint/2010/main" val="3830953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9A5454-97C7-8F4D-AA50-52869CE57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3C4B631C-443E-7349-AA47-5236C8AA0B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977" y="1447918"/>
            <a:ext cx="5740400" cy="4508500"/>
          </a:xfrm>
        </p:spPr>
      </p:pic>
    </p:spTree>
    <p:extLst>
      <p:ext uri="{BB962C8B-B14F-4D97-AF65-F5344CB8AC3E}">
        <p14:creationId xmlns:p14="http://schemas.microsoft.com/office/powerpoint/2010/main" val="1229792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20764" y="2481994"/>
            <a:ext cx="7128792" cy="724500"/>
          </a:xfrm>
        </p:spPr>
        <p:txBody>
          <a:bodyPr/>
          <a:lstStyle/>
          <a:p>
            <a:r>
              <a:rPr lang="fr-FR"/>
              <a:t>Et sur le terrain !</a:t>
            </a:r>
            <a:endParaRPr lang="fr-FR" dirty="0"/>
          </a:p>
        </p:txBody>
      </p:sp>
      <p:pic>
        <p:nvPicPr>
          <p:cNvPr id="3" name="Espace réservé du contenu 5">
            <a:extLst>
              <a:ext uri="{FF2B5EF4-FFF2-40B4-BE49-F238E27FC236}">
                <a16:creationId xmlns:a16="http://schemas.microsoft.com/office/drawing/2014/main" id="{DF94B4EF-ED65-3245-AA26-DD30B87A7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575" y="4097358"/>
            <a:ext cx="4124774" cy="219711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457D839-B5AF-7642-8974-3813D6B26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015" y="3946590"/>
            <a:ext cx="1979233" cy="249865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C547D99-3998-6F42-BB88-11329073B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8248" y="3946590"/>
            <a:ext cx="1948206" cy="249865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868CBE-B064-9C4A-9925-3E655B87B0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9323" y="893679"/>
            <a:ext cx="2337850" cy="291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73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Espace réservé du texte 4">
            <a:extLst>
              <a:ext uri="{FF2B5EF4-FFF2-40B4-BE49-F238E27FC236}">
                <a16:creationId xmlns:a16="http://schemas.microsoft.com/office/drawing/2014/main" id="{06CACDE4-502D-44D2-A67C-D1E04273FB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Un Parcours habituel</a:t>
            </a:r>
          </a:p>
        </p:txBody>
      </p:sp>
      <p:cxnSp>
        <p:nvCxnSpPr>
          <p:cNvPr id="34" name="Connecteur droit 33"/>
          <p:cNvCxnSpPr/>
          <p:nvPr/>
        </p:nvCxnSpPr>
        <p:spPr>
          <a:xfrm>
            <a:off x="8432361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ZoneTexte 34"/>
          <p:cNvSpPr txBox="1"/>
          <p:nvPr/>
        </p:nvSpPr>
        <p:spPr>
          <a:xfrm>
            <a:off x="781472" y="2018479"/>
            <a:ext cx="495393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>
                <a:latin typeface="Effra"/>
                <a:cs typeface="Effra"/>
              </a:rPr>
              <a:t>Patient</a:t>
            </a:r>
          </a:p>
        </p:txBody>
      </p:sp>
      <p:cxnSp>
        <p:nvCxnSpPr>
          <p:cNvPr id="36" name="Connecteur droit 35"/>
          <p:cNvCxnSpPr/>
          <p:nvPr/>
        </p:nvCxnSpPr>
        <p:spPr>
          <a:xfrm>
            <a:off x="1353260" y="1628803"/>
            <a:ext cx="9473602" cy="0"/>
          </a:xfrm>
          <a:prstGeom prst="line">
            <a:avLst/>
          </a:prstGeom>
          <a:ln w="28575" cap="sq">
            <a:solidFill>
              <a:schemeClr val="tx1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10109"/>
          <a:stretch/>
        </p:blipFill>
        <p:spPr>
          <a:xfrm>
            <a:off x="10765803" y="1232857"/>
            <a:ext cx="805746" cy="803851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10816560" y="1989337"/>
            <a:ext cx="704232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 err="1">
                <a:latin typeface="Effra"/>
                <a:cs typeface="Effra"/>
              </a:rPr>
              <a:t>Procedure</a:t>
            </a:r>
            <a:endParaRPr lang="fr-FR" sz="1333" i="1" dirty="0">
              <a:latin typeface="Effra"/>
              <a:cs typeface="Effra"/>
            </a:endParaRPr>
          </a:p>
        </p:txBody>
      </p:sp>
      <p:cxnSp>
        <p:nvCxnSpPr>
          <p:cNvPr id="39" name="Connecteur droit 38"/>
          <p:cNvCxnSpPr/>
          <p:nvPr/>
        </p:nvCxnSpPr>
        <p:spPr>
          <a:xfrm>
            <a:off x="3765481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/>
          <p:cNvCxnSpPr/>
          <p:nvPr/>
        </p:nvCxnSpPr>
        <p:spPr>
          <a:xfrm>
            <a:off x="4932201" y="162880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2598761" y="162880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2453398" y="2137115"/>
            <a:ext cx="769722" cy="764050"/>
          </a:xfrm>
          <a:prstGeom prst="rect">
            <a:avLst/>
          </a:prstGeom>
        </p:spPr>
      </p:pic>
      <p:pic>
        <p:nvPicPr>
          <p:cNvPr id="43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2021357" y="2137115"/>
            <a:ext cx="769722" cy="764050"/>
          </a:xfrm>
          <a:prstGeom prst="rect">
            <a:avLst/>
          </a:prstGeom>
        </p:spPr>
      </p:pic>
      <p:pic>
        <p:nvPicPr>
          <p:cNvPr id="46" name="Picture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5548" b="9957"/>
          <a:stretch/>
        </p:blipFill>
        <p:spPr>
          <a:xfrm>
            <a:off x="3560215" y="2819629"/>
            <a:ext cx="759286" cy="755413"/>
          </a:xfrm>
          <a:prstGeom prst="rect">
            <a:avLst/>
          </a:prstGeom>
        </p:spPr>
      </p:pic>
      <p:pic>
        <p:nvPicPr>
          <p:cNvPr id="47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3192445" y="2815311"/>
            <a:ext cx="769722" cy="764051"/>
          </a:xfrm>
          <a:prstGeom prst="rect">
            <a:avLst/>
          </a:prstGeom>
        </p:spPr>
      </p:pic>
      <p:cxnSp>
        <p:nvCxnSpPr>
          <p:cNvPr id="48" name="Connecteur droit 47"/>
          <p:cNvCxnSpPr/>
          <p:nvPr/>
        </p:nvCxnSpPr>
        <p:spPr>
          <a:xfrm>
            <a:off x="6098921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/>
          <p:cNvCxnSpPr/>
          <p:nvPr/>
        </p:nvCxnSpPr>
        <p:spPr>
          <a:xfrm>
            <a:off x="9599081" y="162880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8047500" y="2792013"/>
            <a:ext cx="769722" cy="764050"/>
          </a:xfrm>
          <a:prstGeom prst="rect">
            <a:avLst/>
          </a:prstGeom>
        </p:spPr>
      </p:pic>
      <p:pic>
        <p:nvPicPr>
          <p:cNvPr id="51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5714060" y="2792013"/>
            <a:ext cx="769722" cy="764050"/>
          </a:xfrm>
          <a:prstGeom prst="rect">
            <a:avLst/>
          </a:prstGeom>
        </p:spPr>
      </p:pic>
      <p:pic>
        <p:nvPicPr>
          <p:cNvPr id="5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t="6825" b="16561"/>
          <a:stretch/>
        </p:blipFill>
        <p:spPr>
          <a:xfrm>
            <a:off x="626299" y="1229383"/>
            <a:ext cx="805743" cy="810799"/>
          </a:xfrm>
          <a:prstGeom prst="rect">
            <a:avLst/>
          </a:prstGeom>
        </p:spPr>
      </p:pic>
      <p:pic>
        <p:nvPicPr>
          <p:cNvPr id="55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9258284" y="2036708"/>
            <a:ext cx="769722" cy="764050"/>
          </a:xfrm>
          <a:prstGeom prst="rect">
            <a:avLst/>
          </a:prstGeom>
        </p:spPr>
      </p:pic>
      <p:pic>
        <p:nvPicPr>
          <p:cNvPr id="57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793055" y="2137115"/>
            <a:ext cx="769722" cy="764050"/>
          </a:xfrm>
          <a:prstGeom prst="rect">
            <a:avLst/>
          </a:prstGeom>
        </p:spPr>
      </p:pic>
      <p:pic>
        <p:nvPicPr>
          <p:cNvPr id="58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361014" y="2137115"/>
            <a:ext cx="769722" cy="764050"/>
          </a:xfrm>
          <a:prstGeom prst="rect">
            <a:avLst/>
          </a:prstGeom>
        </p:spPr>
      </p:pic>
      <p:pic>
        <p:nvPicPr>
          <p:cNvPr id="62" name="Picture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5548" b="9957"/>
          <a:stretch/>
        </p:blipFill>
        <p:spPr>
          <a:xfrm>
            <a:off x="7089810" y="2076082"/>
            <a:ext cx="759286" cy="755413"/>
          </a:xfrm>
          <a:prstGeom prst="rect">
            <a:avLst/>
          </a:prstGeom>
        </p:spPr>
      </p:pic>
      <p:pic>
        <p:nvPicPr>
          <p:cNvPr id="63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6722040" y="2071764"/>
            <a:ext cx="769722" cy="764051"/>
          </a:xfrm>
          <a:prstGeom prst="rect">
            <a:avLst/>
          </a:prstGeom>
        </p:spPr>
      </p:pic>
      <p:cxnSp>
        <p:nvCxnSpPr>
          <p:cNvPr id="64" name="Connecteur droit 63"/>
          <p:cNvCxnSpPr/>
          <p:nvPr/>
        </p:nvCxnSpPr>
        <p:spPr>
          <a:xfrm>
            <a:off x="7265641" y="162880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94545812-987E-45C3-9F48-892D60BD755B}"/>
              </a:ext>
            </a:extLst>
          </p:cNvPr>
          <p:cNvSpPr/>
          <p:nvPr/>
        </p:nvSpPr>
        <p:spPr>
          <a:xfrm>
            <a:off x="1432041" y="1145119"/>
            <a:ext cx="9333762" cy="3106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 defTabSz="456993"/>
            <a:r>
              <a:rPr lang="fr-FR" sz="1500" dirty="0">
                <a:solidFill>
                  <a:srgbClr val="FFFFFF"/>
                </a:solidFill>
              </a:rPr>
              <a:t>8-10 semaines</a:t>
            </a:r>
          </a:p>
        </p:txBody>
      </p:sp>
      <p:sp>
        <p:nvSpPr>
          <p:cNvPr id="97" name="ZoneTexte 18">
            <a:extLst>
              <a:ext uri="{FF2B5EF4-FFF2-40B4-BE49-F238E27FC236}">
                <a16:creationId xmlns:a16="http://schemas.microsoft.com/office/drawing/2014/main" id="{0FFC7493-FAE8-4FA7-BA41-FFAEC5860F3E}"/>
              </a:ext>
            </a:extLst>
          </p:cNvPr>
          <p:cNvSpPr txBox="1"/>
          <p:nvPr/>
        </p:nvSpPr>
        <p:spPr>
          <a:xfrm>
            <a:off x="2042558" y="2881060"/>
            <a:ext cx="1168590" cy="46166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Medical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consultations</a:t>
            </a:r>
            <a:r>
              <a:rPr lang="fr-FR" sz="1000" i="1" dirty="0">
                <a:solidFill>
                  <a:srgbClr val="001E46"/>
                </a:solidFill>
                <a:cs typeface="Effra"/>
              </a:rPr>
              <a:t/>
            </a:r>
            <a:br>
              <a:rPr lang="fr-FR" sz="1000" i="1" dirty="0">
                <a:solidFill>
                  <a:srgbClr val="001E46"/>
                </a:solidFill>
                <a:cs typeface="Effra"/>
              </a:rPr>
            </a:br>
            <a:r>
              <a:rPr lang="fr-FR" sz="1000" i="1" dirty="0">
                <a:solidFill>
                  <a:srgbClr val="001E46"/>
                </a:solidFill>
                <a:cs typeface="Effra"/>
              </a:rPr>
              <a:t>GP +/- </a:t>
            </a:r>
            <a:r>
              <a:rPr lang="fr-FR" sz="1000" i="1" dirty="0" err="1">
                <a:solidFill>
                  <a:srgbClr val="001E46"/>
                </a:solidFill>
                <a:cs typeface="Effra"/>
              </a:rPr>
              <a:t>Spe</a:t>
            </a:r>
            <a:r>
              <a:rPr lang="fr-FR" sz="1000" i="1" dirty="0">
                <a:solidFill>
                  <a:srgbClr val="001E46"/>
                </a:solidFill>
                <a:cs typeface="Effra"/>
              </a:rPr>
              <a:t>.</a:t>
            </a: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98" name="ZoneTexte 19">
            <a:extLst>
              <a:ext uri="{FF2B5EF4-FFF2-40B4-BE49-F238E27FC236}">
                <a16:creationId xmlns:a16="http://schemas.microsoft.com/office/drawing/2014/main" id="{37B84C07-D3C8-44FE-A61E-05214CE236C6}"/>
              </a:ext>
            </a:extLst>
          </p:cNvPr>
          <p:cNvSpPr txBox="1"/>
          <p:nvPr/>
        </p:nvSpPr>
        <p:spPr>
          <a:xfrm>
            <a:off x="3434460" y="3530545"/>
            <a:ext cx="662041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Radiologist</a:t>
            </a:r>
            <a:endParaRPr lang="fr-FR" sz="1000" b="1" i="1" dirty="0">
              <a:solidFill>
                <a:srgbClr val="001E46"/>
              </a:solidFill>
              <a:cs typeface="Effra"/>
            </a:endParaRPr>
          </a:p>
          <a:p>
            <a:pPr algn="ctr" defTabSz="456993"/>
            <a:r>
              <a:rPr lang="fr-FR" sz="1000" i="1" dirty="0">
                <a:solidFill>
                  <a:srgbClr val="001E46"/>
                </a:solidFill>
                <a:cs typeface="Effra"/>
              </a:rPr>
              <a:t>Scan +/- MRI</a:t>
            </a:r>
          </a:p>
        </p:txBody>
      </p:sp>
      <p:sp>
        <p:nvSpPr>
          <p:cNvPr id="99" name="ZoneTexte 72">
            <a:extLst>
              <a:ext uri="{FF2B5EF4-FFF2-40B4-BE49-F238E27FC236}">
                <a16:creationId xmlns:a16="http://schemas.microsoft.com/office/drawing/2014/main" id="{F15DE644-47E0-4DFC-9B5D-7267D0861C7A}"/>
              </a:ext>
            </a:extLst>
          </p:cNvPr>
          <p:cNvSpPr txBox="1"/>
          <p:nvPr/>
        </p:nvSpPr>
        <p:spPr>
          <a:xfrm>
            <a:off x="4451658" y="2881060"/>
            <a:ext cx="1168590" cy="46166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Medical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consultations</a:t>
            </a:r>
            <a:r>
              <a:rPr lang="fr-FR" sz="1000" i="1" dirty="0">
                <a:solidFill>
                  <a:srgbClr val="001E46"/>
                </a:solidFill>
                <a:cs typeface="Effra"/>
              </a:rPr>
              <a:t/>
            </a:r>
            <a:br>
              <a:rPr lang="fr-FR" sz="1000" i="1" dirty="0">
                <a:solidFill>
                  <a:srgbClr val="001E46"/>
                </a:solidFill>
                <a:cs typeface="Effra"/>
              </a:rPr>
            </a:br>
            <a:r>
              <a:rPr lang="fr-FR" sz="1000" i="1" dirty="0">
                <a:solidFill>
                  <a:srgbClr val="001E46"/>
                </a:solidFill>
                <a:cs typeface="Effra"/>
              </a:rPr>
              <a:t>GP +/- </a:t>
            </a:r>
            <a:r>
              <a:rPr lang="fr-FR" sz="1000" i="1" dirty="0" err="1">
                <a:solidFill>
                  <a:srgbClr val="001E46"/>
                </a:solidFill>
                <a:cs typeface="Effra"/>
              </a:rPr>
              <a:t>Spe</a:t>
            </a:r>
            <a:r>
              <a:rPr lang="fr-FR" sz="1000" i="1" dirty="0">
                <a:solidFill>
                  <a:srgbClr val="001E46"/>
                </a:solidFill>
                <a:cs typeface="Effra"/>
              </a:rPr>
              <a:t>.</a:t>
            </a: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100" name="ZoneTexte 31">
            <a:extLst>
              <a:ext uri="{FF2B5EF4-FFF2-40B4-BE49-F238E27FC236}">
                <a16:creationId xmlns:a16="http://schemas.microsoft.com/office/drawing/2014/main" id="{30EA8A97-E0EB-468A-8577-2E58C31C0F8D}"/>
              </a:ext>
            </a:extLst>
          </p:cNvPr>
          <p:cNvSpPr txBox="1"/>
          <p:nvPr/>
        </p:nvSpPr>
        <p:spPr>
          <a:xfrm>
            <a:off x="5649214" y="3530545"/>
            <a:ext cx="1098058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Surgery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101" name="ZoneTexte 74">
            <a:extLst>
              <a:ext uri="{FF2B5EF4-FFF2-40B4-BE49-F238E27FC236}">
                <a16:creationId xmlns:a16="http://schemas.microsoft.com/office/drawing/2014/main" id="{CD469ACF-407F-4BD5-A14E-A2A205A1B37A}"/>
              </a:ext>
            </a:extLst>
          </p:cNvPr>
          <p:cNvSpPr txBox="1"/>
          <p:nvPr/>
        </p:nvSpPr>
        <p:spPr>
          <a:xfrm>
            <a:off x="6957428" y="2801130"/>
            <a:ext cx="662041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Radiologist</a:t>
            </a:r>
            <a:endParaRPr lang="fr-FR" sz="1000" b="1" i="1" dirty="0">
              <a:solidFill>
                <a:srgbClr val="001E46"/>
              </a:solidFill>
              <a:cs typeface="Effra"/>
            </a:endParaRPr>
          </a:p>
          <a:p>
            <a:pPr algn="ctr" defTabSz="456993"/>
            <a:r>
              <a:rPr lang="fr-FR" sz="1000" i="1" dirty="0">
                <a:solidFill>
                  <a:srgbClr val="001E46"/>
                </a:solidFill>
                <a:cs typeface="Effra"/>
              </a:rPr>
              <a:t>Scan +/- MRI</a:t>
            </a:r>
          </a:p>
        </p:txBody>
      </p:sp>
      <p:sp>
        <p:nvSpPr>
          <p:cNvPr id="102" name="ZoneTexte 31">
            <a:extLst>
              <a:ext uri="{FF2B5EF4-FFF2-40B4-BE49-F238E27FC236}">
                <a16:creationId xmlns:a16="http://schemas.microsoft.com/office/drawing/2014/main" id="{48B5ED0D-4FEA-4F62-A6C8-F83F04468D55}"/>
              </a:ext>
            </a:extLst>
          </p:cNvPr>
          <p:cNvSpPr txBox="1"/>
          <p:nvPr/>
        </p:nvSpPr>
        <p:spPr>
          <a:xfrm>
            <a:off x="7931979" y="3530545"/>
            <a:ext cx="1098058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Surgery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103" name="ZoneTexte 29">
            <a:extLst>
              <a:ext uri="{FF2B5EF4-FFF2-40B4-BE49-F238E27FC236}">
                <a16:creationId xmlns:a16="http://schemas.microsoft.com/office/drawing/2014/main" id="{CAB8751B-FA15-4C58-AAA4-1D29FFDD5975}"/>
              </a:ext>
            </a:extLst>
          </p:cNvPr>
          <p:cNvSpPr txBox="1"/>
          <p:nvPr/>
        </p:nvSpPr>
        <p:spPr>
          <a:xfrm>
            <a:off x="9097383" y="2783664"/>
            <a:ext cx="1320875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Anaesthetic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</p:spTree>
    <p:extLst>
      <p:ext uri="{BB962C8B-B14F-4D97-AF65-F5344CB8AC3E}">
        <p14:creationId xmlns:p14="http://schemas.microsoft.com/office/powerpoint/2010/main" val="3982938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324" y="1324"/>
          <a:ext cx="132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Diapositive think-cell" r:id="rId5" imgW="270" imgH="270" progId="TCLayout.ActiveDocument.1">
                  <p:embed/>
                </p:oleObj>
              </mc:Choice>
              <mc:Fallback>
                <p:oleObj name="Diapositive think-cell" r:id="rId5" imgW="270" imgH="270" progId="TCLayout.ActiveDocument.1">
                  <p:embed/>
                  <p:pic>
                    <p:nvPicPr>
                      <p:cNvPr id="6" name="Obje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4" y="1324"/>
                        <a:ext cx="132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 : coins arrondis 6"/>
          <p:cNvSpPr/>
          <p:nvPr/>
        </p:nvSpPr>
        <p:spPr>
          <a:xfrm>
            <a:off x="3800161" y="2682975"/>
            <a:ext cx="2469484" cy="98582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826" y="2754763"/>
            <a:ext cx="865540" cy="86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032E39-2DD7-6341-87B9-9AB98FE3669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3" name="Espace réservé du texte 4">
            <a:extLst>
              <a:ext uri="{FF2B5EF4-FFF2-40B4-BE49-F238E27FC236}">
                <a16:creationId xmlns:a16="http://schemas.microsoft.com/office/drawing/2014/main" id="{62473952-69F4-4256-8E2F-63CEAD99CD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Nouveau parcours</a:t>
            </a:r>
          </a:p>
          <a:p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>
            <a:off x="914544" y="2018479"/>
            <a:ext cx="495393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>
                <a:latin typeface="Effra"/>
                <a:cs typeface="Effra"/>
              </a:rPr>
              <a:t>Patient</a:t>
            </a:r>
          </a:p>
        </p:txBody>
      </p:sp>
      <p:cxnSp>
        <p:nvCxnSpPr>
          <p:cNvPr id="36" name="Connecteur droit 35"/>
          <p:cNvCxnSpPr/>
          <p:nvPr/>
        </p:nvCxnSpPr>
        <p:spPr>
          <a:xfrm>
            <a:off x="1273916" y="1628803"/>
            <a:ext cx="4993837" cy="0"/>
          </a:xfrm>
          <a:prstGeom prst="line">
            <a:avLst/>
          </a:prstGeom>
          <a:ln w="28575" cap="sq">
            <a:solidFill>
              <a:schemeClr val="tx1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10109"/>
          <a:stretch/>
        </p:blipFill>
        <p:spPr>
          <a:xfrm>
            <a:off x="5812696" y="1232857"/>
            <a:ext cx="805746" cy="803851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5861035" y="1989337"/>
            <a:ext cx="704232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 err="1">
                <a:latin typeface="Effra"/>
                <a:cs typeface="Effra"/>
              </a:rPr>
              <a:t>Procedure</a:t>
            </a:r>
            <a:endParaRPr lang="fr-FR" sz="1333" i="1" dirty="0">
              <a:latin typeface="Effra"/>
              <a:cs typeface="Effra"/>
            </a:endParaRPr>
          </a:p>
        </p:txBody>
      </p:sp>
      <p:cxnSp>
        <p:nvCxnSpPr>
          <p:cNvPr id="41" name="Connecteur droit 40"/>
          <p:cNvCxnSpPr/>
          <p:nvPr/>
        </p:nvCxnSpPr>
        <p:spPr>
          <a:xfrm>
            <a:off x="2558946" y="164892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2413583" y="2157235"/>
            <a:ext cx="769722" cy="764050"/>
          </a:xfrm>
          <a:prstGeom prst="rect">
            <a:avLst/>
          </a:prstGeom>
        </p:spPr>
      </p:pic>
      <p:pic>
        <p:nvPicPr>
          <p:cNvPr id="43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1981542" y="2157235"/>
            <a:ext cx="769722" cy="764050"/>
          </a:xfrm>
          <a:prstGeom prst="rect">
            <a:avLst/>
          </a:prstGeom>
        </p:spPr>
      </p:pic>
      <p:sp>
        <p:nvSpPr>
          <p:cNvPr id="44" name="ZoneTexte 43"/>
          <p:cNvSpPr txBox="1"/>
          <p:nvPr/>
        </p:nvSpPr>
        <p:spPr>
          <a:xfrm>
            <a:off x="1969428" y="2901180"/>
            <a:ext cx="1168590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fr-FR" sz="1000" b="1" i="1" dirty="0" err="1">
                <a:cs typeface="Effra"/>
              </a:rPr>
              <a:t>Medical</a:t>
            </a:r>
            <a:r>
              <a:rPr lang="fr-FR" sz="1000" b="1" i="1" dirty="0">
                <a:cs typeface="Effra"/>
              </a:rPr>
              <a:t> consultations</a:t>
            </a:r>
            <a:r>
              <a:rPr lang="fr-FR" sz="1000" i="1" dirty="0">
                <a:cs typeface="Effra"/>
              </a:rPr>
              <a:t/>
            </a:r>
            <a:br>
              <a:rPr lang="fr-FR" sz="1000" i="1" dirty="0">
                <a:cs typeface="Effra"/>
              </a:rPr>
            </a:br>
            <a:r>
              <a:rPr lang="fr-FR" sz="1000" i="1" dirty="0">
                <a:cs typeface="Effra"/>
              </a:rPr>
              <a:t>GP +/- </a:t>
            </a:r>
            <a:r>
              <a:rPr lang="fr-FR" sz="1000" i="1" dirty="0" err="1">
                <a:cs typeface="Effra"/>
              </a:rPr>
              <a:t>Spe</a:t>
            </a:r>
            <a:endParaRPr lang="fr-FR" sz="1000" i="1" dirty="0">
              <a:cs typeface="Effra"/>
            </a:endParaRPr>
          </a:p>
        </p:txBody>
      </p:sp>
      <p:cxnSp>
        <p:nvCxnSpPr>
          <p:cNvPr id="48" name="Connecteur droit 47"/>
          <p:cNvCxnSpPr/>
          <p:nvPr/>
        </p:nvCxnSpPr>
        <p:spPr>
          <a:xfrm>
            <a:off x="4384050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Picture 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t="6825" b="16561"/>
          <a:stretch/>
        </p:blipFill>
        <p:spPr>
          <a:xfrm>
            <a:off x="762511" y="1229383"/>
            <a:ext cx="805743" cy="810799"/>
          </a:xfrm>
          <a:prstGeom prst="rect">
            <a:avLst/>
          </a:prstGeom>
        </p:spPr>
      </p:pic>
      <p:pic>
        <p:nvPicPr>
          <p:cNvPr id="55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938307" y="2792013"/>
            <a:ext cx="769722" cy="764050"/>
          </a:xfrm>
          <a:prstGeom prst="rect">
            <a:avLst/>
          </a:prstGeom>
        </p:spPr>
      </p:pic>
      <p:pic>
        <p:nvPicPr>
          <p:cNvPr id="62" name="Picture 2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5548" b="9957"/>
          <a:stretch/>
        </p:blipFill>
        <p:spPr>
          <a:xfrm>
            <a:off x="4632226" y="2796332"/>
            <a:ext cx="759286" cy="755413"/>
          </a:xfrm>
          <a:prstGeom prst="rect">
            <a:avLst/>
          </a:prstGeom>
        </p:spPr>
      </p:pic>
      <p:pic>
        <p:nvPicPr>
          <p:cNvPr id="63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315707" y="2792014"/>
            <a:ext cx="769722" cy="764051"/>
          </a:xfrm>
          <a:prstGeom prst="rect">
            <a:avLst/>
          </a:prstGeom>
        </p:spPr>
      </p:pic>
      <p:pic>
        <p:nvPicPr>
          <p:cNvPr id="51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3999189" y="2792013"/>
            <a:ext cx="769722" cy="764050"/>
          </a:xfrm>
          <a:prstGeom prst="rect">
            <a:avLst/>
          </a:prstGeom>
        </p:spPr>
      </p:pic>
      <p:pic>
        <p:nvPicPr>
          <p:cNvPr id="39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367" y="2509673"/>
            <a:ext cx="432712" cy="418639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7271499" y="1516166"/>
            <a:ext cx="4801639" cy="2670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83"/>
              </a:lnSpc>
              <a:spcAft>
                <a:spcPts val="500"/>
              </a:spcAft>
            </a:pPr>
            <a:r>
              <a:rPr lang="fr-FR" sz="1667" b="1" dirty="0">
                <a:cs typeface="Effra"/>
              </a:rPr>
              <a:t>SYNTHESE: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chirurgicale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Imagerie (Scan +/- MRI)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Discussion multidisciplinaire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d’annonce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paramédicale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d’anesthésie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Coordination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endParaRPr lang="fr-FR" sz="1667" i="1" dirty="0">
              <a:cs typeface="Effra"/>
            </a:endParaRPr>
          </a:p>
          <a:p>
            <a:r>
              <a:rPr lang="fr-FR" sz="1667" i="1" dirty="0">
                <a:cs typeface="Effra"/>
              </a:rPr>
              <a:t>+ suivi jusqu’à procédure chirurgicale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999016" y="4138234"/>
            <a:ext cx="3829844" cy="198080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16188" y="3931592"/>
            <a:ext cx="1011008" cy="1214225"/>
          </a:xfrm>
          <a:prstGeom prst="rect">
            <a:avLst/>
          </a:prstGeom>
        </p:spPr>
      </p:pic>
      <p:sp>
        <p:nvSpPr>
          <p:cNvPr id="49" name="ZoneTexte 48"/>
          <p:cNvSpPr txBox="1"/>
          <p:nvPr/>
        </p:nvSpPr>
        <p:spPr>
          <a:xfrm>
            <a:off x="8871388" y="4743227"/>
            <a:ext cx="2614898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Effra"/>
                <a:cs typeface="Effra"/>
              </a:rPr>
              <a:t>Prise en charge thérapeutique plus rapide en améliorant la qualité</a:t>
            </a:r>
          </a:p>
        </p:txBody>
      </p:sp>
      <p:sp>
        <p:nvSpPr>
          <p:cNvPr id="50" name="Rectangle 49"/>
          <p:cNvSpPr/>
          <p:nvPr/>
        </p:nvSpPr>
        <p:spPr>
          <a:xfrm>
            <a:off x="4169172" y="4138234"/>
            <a:ext cx="3829844" cy="198080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52" name="Image 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80600" y="3932216"/>
            <a:ext cx="1011008" cy="1214225"/>
          </a:xfrm>
          <a:prstGeom prst="rect">
            <a:avLst/>
          </a:prstGeom>
        </p:spPr>
      </p:pic>
      <p:sp>
        <p:nvSpPr>
          <p:cNvPr id="56" name="ZoneTexte 55"/>
          <p:cNvSpPr txBox="1"/>
          <p:nvPr/>
        </p:nvSpPr>
        <p:spPr>
          <a:xfrm>
            <a:off x="4876863" y="4747638"/>
            <a:ext cx="3008060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cs typeface="Effra"/>
              </a:rPr>
              <a:t>Tout en 1 jour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79678" y="4138234"/>
            <a:ext cx="3789494" cy="19808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58" name="Image 5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1357" y="3917008"/>
            <a:ext cx="1005928" cy="1214225"/>
          </a:xfrm>
          <a:prstGeom prst="rect">
            <a:avLst/>
          </a:prstGeom>
        </p:spPr>
      </p:pic>
      <p:sp>
        <p:nvSpPr>
          <p:cNvPr id="59" name="ZoneTexte 58"/>
          <p:cNvSpPr txBox="1"/>
          <p:nvPr/>
        </p:nvSpPr>
        <p:spPr>
          <a:xfrm>
            <a:off x="966975" y="4747638"/>
            <a:ext cx="2614898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Effra"/>
                <a:cs typeface="Effra"/>
              </a:rPr>
              <a:t>Moins de redondance</a:t>
            </a:r>
          </a:p>
        </p:txBody>
      </p:sp>
      <p:pic>
        <p:nvPicPr>
          <p:cNvPr id="33" name="Picture 5">
            <a:extLst>
              <a:ext uri="{FF2B5EF4-FFF2-40B4-BE49-F238E27FC236}">
                <a16:creationId xmlns:a16="http://schemas.microsoft.com/office/drawing/2014/main" id="{16A3633E-ACEE-4317-A7B9-B1673423246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724" y="1665390"/>
            <a:ext cx="831685" cy="780504"/>
          </a:xfrm>
          <a:prstGeom prst="rect">
            <a:avLst/>
          </a:prstGeom>
        </p:spPr>
      </p:pic>
      <p:sp>
        <p:nvSpPr>
          <p:cNvPr id="40" name="ZoneTexte 46">
            <a:extLst>
              <a:ext uri="{FF2B5EF4-FFF2-40B4-BE49-F238E27FC236}">
                <a16:creationId xmlns:a16="http://schemas.microsoft.com/office/drawing/2014/main" id="{1BC6D01A-95C3-407E-A855-42BCFE890713}"/>
              </a:ext>
            </a:extLst>
          </p:cNvPr>
          <p:cNvSpPr txBox="1"/>
          <p:nvPr/>
        </p:nvSpPr>
        <p:spPr>
          <a:xfrm>
            <a:off x="3943483" y="2388888"/>
            <a:ext cx="752784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Pathway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</a:t>
            </a:r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Coordinator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E9DFADB-75F5-48B4-A84C-F2A930C9EEC2}"/>
              </a:ext>
            </a:extLst>
          </p:cNvPr>
          <p:cNvSpPr/>
          <p:nvPr/>
        </p:nvSpPr>
        <p:spPr>
          <a:xfrm>
            <a:off x="4429567" y="3816179"/>
            <a:ext cx="2620140" cy="230826"/>
          </a:xfrm>
          <a:prstGeom prst="rect">
            <a:avLst/>
          </a:prstGeom>
        </p:spPr>
        <p:txBody>
          <a:bodyPr wrap="square" lIns="76194" tIns="38097" rIns="76194" bIns="38097">
            <a:spAutoFit/>
          </a:bodyPr>
          <a:lstStyle/>
          <a:p>
            <a:pPr algn="ctr" defTabSz="456993"/>
            <a:r>
              <a:rPr lang="fr-FR" sz="1000" dirty="0">
                <a:solidFill>
                  <a:srgbClr val="001E46"/>
                </a:solidFill>
              </a:rPr>
              <a:t>one single site</a:t>
            </a:r>
          </a:p>
        </p:txBody>
      </p:sp>
      <p:pic>
        <p:nvPicPr>
          <p:cNvPr id="61" name="Image 27">
            <a:extLst>
              <a:ext uri="{FF2B5EF4-FFF2-40B4-BE49-F238E27FC236}">
                <a16:creationId xmlns:a16="http://schemas.microsoft.com/office/drawing/2014/main" id="{C6588D12-EC4C-42E3-93E7-751C21A5EE1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507" y="3708848"/>
            <a:ext cx="338618" cy="334489"/>
          </a:xfrm>
          <a:prstGeom prst="rect">
            <a:avLst/>
          </a:prstGeom>
        </p:spPr>
      </p:pic>
      <p:cxnSp>
        <p:nvCxnSpPr>
          <p:cNvPr id="65" name="Connecteur droit 40">
            <a:extLst>
              <a:ext uri="{FF2B5EF4-FFF2-40B4-BE49-F238E27FC236}">
                <a16:creationId xmlns:a16="http://schemas.microsoft.com/office/drawing/2014/main" id="{2EAE8F9F-C07D-483B-9258-0CFC9FA5B072}"/>
              </a:ext>
            </a:extLst>
          </p:cNvPr>
          <p:cNvCxnSpPr/>
          <p:nvPr/>
        </p:nvCxnSpPr>
        <p:spPr>
          <a:xfrm>
            <a:off x="5441178" y="1632254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7">
            <a:extLst>
              <a:ext uri="{FF2B5EF4-FFF2-40B4-BE49-F238E27FC236}">
                <a16:creationId xmlns:a16="http://schemas.microsoft.com/office/drawing/2014/main" id="{89AB016D-DB1D-4050-80C6-9A6D8F544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408" y="1644981"/>
            <a:ext cx="865540" cy="86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21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324" y="1324"/>
          <a:ext cx="132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Diapositive think-cell" r:id="rId5" imgW="270" imgH="270" progId="TCLayout.ActiveDocument.1">
                  <p:embed/>
                </p:oleObj>
              </mc:Choice>
              <mc:Fallback>
                <p:oleObj name="Diapositive think-cell" r:id="rId5" imgW="270" imgH="270" progId="TCLayout.ActiveDocument.1">
                  <p:embed/>
                  <p:pic>
                    <p:nvPicPr>
                      <p:cNvPr id="6" name="Obje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4" y="1324"/>
                        <a:ext cx="132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 : coins arrondis 6"/>
          <p:cNvSpPr/>
          <p:nvPr/>
        </p:nvSpPr>
        <p:spPr>
          <a:xfrm>
            <a:off x="3800161" y="2682975"/>
            <a:ext cx="2469484" cy="98582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826" y="2754763"/>
            <a:ext cx="865540" cy="86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032E39-2DD7-6341-87B9-9AB98FE3669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3" name="Espace réservé du texte 4">
            <a:extLst>
              <a:ext uri="{FF2B5EF4-FFF2-40B4-BE49-F238E27FC236}">
                <a16:creationId xmlns:a16="http://schemas.microsoft.com/office/drawing/2014/main" id="{62473952-69F4-4256-8E2F-63CEAD99CD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Nouveau parcours</a:t>
            </a:r>
          </a:p>
          <a:p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>
            <a:off x="914544" y="2018479"/>
            <a:ext cx="495393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>
                <a:latin typeface="Effra"/>
                <a:cs typeface="Effra"/>
              </a:rPr>
              <a:t>Patient</a:t>
            </a:r>
          </a:p>
        </p:txBody>
      </p:sp>
      <p:cxnSp>
        <p:nvCxnSpPr>
          <p:cNvPr id="36" name="Connecteur droit 35"/>
          <p:cNvCxnSpPr/>
          <p:nvPr/>
        </p:nvCxnSpPr>
        <p:spPr>
          <a:xfrm>
            <a:off x="1273916" y="1628803"/>
            <a:ext cx="4993837" cy="0"/>
          </a:xfrm>
          <a:prstGeom prst="line">
            <a:avLst/>
          </a:prstGeom>
          <a:ln w="28575" cap="sq">
            <a:solidFill>
              <a:schemeClr val="tx1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10109"/>
          <a:stretch/>
        </p:blipFill>
        <p:spPr>
          <a:xfrm>
            <a:off x="5812696" y="1232857"/>
            <a:ext cx="805746" cy="803851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5861035" y="1989337"/>
            <a:ext cx="704232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 err="1">
                <a:latin typeface="Effra"/>
                <a:cs typeface="Effra"/>
              </a:rPr>
              <a:t>Procedure</a:t>
            </a:r>
            <a:endParaRPr lang="fr-FR" sz="1333" i="1" dirty="0">
              <a:latin typeface="Effra"/>
              <a:cs typeface="Effra"/>
            </a:endParaRPr>
          </a:p>
        </p:txBody>
      </p:sp>
      <p:cxnSp>
        <p:nvCxnSpPr>
          <p:cNvPr id="41" name="Connecteur droit 40"/>
          <p:cNvCxnSpPr/>
          <p:nvPr/>
        </p:nvCxnSpPr>
        <p:spPr>
          <a:xfrm>
            <a:off x="2558946" y="164892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2413583" y="2157235"/>
            <a:ext cx="769722" cy="764050"/>
          </a:xfrm>
          <a:prstGeom prst="rect">
            <a:avLst/>
          </a:prstGeom>
        </p:spPr>
      </p:pic>
      <p:pic>
        <p:nvPicPr>
          <p:cNvPr id="43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1981542" y="2157235"/>
            <a:ext cx="769722" cy="764050"/>
          </a:xfrm>
          <a:prstGeom prst="rect">
            <a:avLst/>
          </a:prstGeom>
        </p:spPr>
      </p:pic>
      <p:sp>
        <p:nvSpPr>
          <p:cNvPr id="44" name="ZoneTexte 43"/>
          <p:cNvSpPr txBox="1"/>
          <p:nvPr/>
        </p:nvSpPr>
        <p:spPr>
          <a:xfrm>
            <a:off x="1969428" y="2901180"/>
            <a:ext cx="1168590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fr-FR" sz="1000" b="1" i="1" dirty="0" err="1">
                <a:cs typeface="Effra"/>
              </a:rPr>
              <a:t>Medical</a:t>
            </a:r>
            <a:r>
              <a:rPr lang="fr-FR" sz="1000" b="1" i="1" dirty="0">
                <a:cs typeface="Effra"/>
              </a:rPr>
              <a:t> consultations</a:t>
            </a:r>
            <a:r>
              <a:rPr lang="fr-FR" sz="1000" i="1" dirty="0">
                <a:cs typeface="Effra"/>
              </a:rPr>
              <a:t/>
            </a:r>
            <a:br>
              <a:rPr lang="fr-FR" sz="1000" i="1" dirty="0">
                <a:cs typeface="Effra"/>
              </a:rPr>
            </a:br>
            <a:r>
              <a:rPr lang="fr-FR" sz="1000" i="1" dirty="0">
                <a:cs typeface="Effra"/>
              </a:rPr>
              <a:t>GP +/- </a:t>
            </a:r>
            <a:r>
              <a:rPr lang="fr-FR" sz="1000" i="1" dirty="0" err="1">
                <a:cs typeface="Effra"/>
              </a:rPr>
              <a:t>Spe</a:t>
            </a:r>
            <a:endParaRPr lang="fr-FR" sz="1000" i="1" dirty="0">
              <a:cs typeface="Effra"/>
            </a:endParaRPr>
          </a:p>
        </p:txBody>
      </p:sp>
      <p:cxnSp>
        <p:nvCxnSpPr>
          <p:cNvPr id="48" name="Connecteur droit 47"/>
          <p:cNvCxnSpPr/>
          <p:nvPr/>
        </p:nvCxnSpPr>
        <p:spPr>
          <a:xfrm>
            <a:off x="4384050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Picture 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t="6825" b="16561"/>
          <a:stretch/>
        </p:blipFill>
        <p:spPr>
          <a:xfrm>
            <a:off x="762511" y="1229383"/>
            <a:ext cx="805743" cy="810799"/>
          </a:xfrm>
          <a:prstGeom prst="rect">
            <a:avLst/>
          </a:prstGeom>
        </p:spPr>
      </p:pic>
      <p:pic>
        <p:nvPicPr>
          <p:cNvPr id="55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938307" y="2792013"/>
            <a:ext cx="769722" cy="764050"/>
          </a:xfrm>
          <a:prstGeom prst="rect">
            <a:avLst/>
          </a:prstGeom>
        </p:spPr>
      </p:pic>
      <p:pic>
        <p:nvPicPr>
          <p:cNvPr id="62" name="Picture 2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5548" b="9957"/>
          <a:stretch/>
        </p:blipFill>
        <p:spPr>
          <a:xfrm>
            <a:off x="4632226" y="2796332"/>
            <a:ext cx="759286" cy="755413"/>
          </a:xfrm>
          <a:prstGeom prst="rect">
            <a:avLst/>
          </a:prstGeom>
        </p:spPr>
      </p:pic>
      <p:pic>
        <p:nvPicPr>
          <p:cNvPr id="63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315707" y="2792014"/>
            <a:ext cx="769722" cy="764051"/>
          </a:xfrm>
          <a:prstGeom prst="rect">
            <a:avLst/>
          </a:prstGeom>
        </p:spPr>
      </p:pic>
      <p:pic>
        <p:nvPicPr>
          <p:cNvPr id="51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3999189" y="2792013"/>
            <a:ext cx="769722" cy="764050"/>
          </a:xfrm>
          <a:prstGeom prst="rect">
            <a:avLst/>
          </a:prstGeom>
        </p:spPr>
      </p:pic>
      <p:pic>
        <p:nvPicPr>
          <p:cNvPr id="39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367" y="2509673"/>
            <a:ext cx="432712" cy="418639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7271499" y="1516166"/>
            <a:ext cx="4801639" cy="2670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83"/>
              </a:lnSpc>
              <a:spcAft>
                <a:spcPts val="500"/>
              </a:spcAft>
            </a:pPr>
            <a:r>
              <a:rPr lang="fr-FR" sz="1667" b="1" dirty="0">
                <a:cs typeface="Effra"/>
              </a:rPr>
              <a:t>SYNTHESE: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chirurgicale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Imagerie (Scan +/- MRI)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Discussion multidisciplinaire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d’annonce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paramédicale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d’anesthésie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Coordination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endParaRPr lang="fr-FR" sz="1667" i="1" dirty="0">
              <a:cs typeface="Effra"/>
            </a:endParaRPr>
          </a:p>
          <a:p>
            <a:r>
              <a:rPr lang="fr-FR" sz="1667" i="1" dirty="0">
                <a:cs typeface="Effra"/>
              </a:rPr>
              <a:t>+ suivi jusqu’à procédure chirurgicale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999016" y="4138234"/>
            <a:ext cx="3829844" cy="198080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16188" y="3931592"/>
            <a:ext cx="1011008" cy="1214225"/>
          </a:xfrm>
          <a:prstGeom prst="rect">
            <a:avLst/>
          </a:prstGeom>
        </p:spPr>
      </p:pic>
      <p:sp>
        <p:nvSpPr>
          <p:cNvPr id="49" name="ZoneTexte 48"/>
          <p:cNvSpPr txBox="1"/>
          <p:nvPr/>
        </p:nvSpPr>
        <p:spPr>
          <a:xfrm>
            <a:off x="8871388" y="4743227"/>
            <a:ext cx="2614898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Effra"/>
                <a:cs typeface="Effra"/>
              </a:rPr>
              <a:t>Prise en charge thérapeutique plus rapide en améliorant la qualité</a:t>
            </a:r>
          </a:p>
        </p:txBody>
      </p:sp>
      <p:sp>
        <p:nvSpPr>
          <p:cNvPr id="50" name="Rectangle 49"/>
          <p:cNvSpPr/>
          <p:nvPr/>
        </p:nvSpPr>
        <p:spPr>
          <a:xfrm>
            <a:off x="4169172" y="4138234"/>
            <a:ext cx="3829844" cy="198080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52" name="Image 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80600" y="3932216"/>
            <a:ext cx="1011008" cy="1214225"/>
          </a:xfrm>
          <a:prstGeom prst="rect">
            <a:avLst/>
          </a:prstGeom>
        </p:spPr>
      </p:pic>
      <p:sp>
        <p:nvSpPr>
          <p:cNvPr id="56" name="ZoneTexte 55"/>
          <p:cNvSpPr txBox="1"/>
          <p:nvPr/>
        </p:nvSpPr>
        <p:spPr>
          <a:xfrm>
            <a:off x="4876863" y="4747638"/>
            <a:ext cx="3008060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cs typeface="Effra"/>
              </a:rPr>
              <a:t>Tout en 1 jour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79678" y="4138234"/>
            <a:ext cx="3789494" cy="19808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58" name="Image 5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1357" y="3917008"/>
            <a:ext cx="1005928" cy="1214225"/>
          </a:xfrm>
          <a:prstGeom prst="rect">
            <a:avLst/>
          </a:prstGeom>
        </p:spPr>
      </p:pic>
      <p:sp>
        <p:nvSpPr>
          <p:cNvPr id="59" name="ZoneTexte 58"/>
          <p:cNvSpPr txBox="1"/>
          <p:nvPr/>
        </p:nvSpPr>
        <p:spPr>
          <a:xfrm>
            <a:off x="966975" y="4747638"/>
            <a:ext cx="2614898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Effra"/>
                <a:cs typeface="Effra"/>
              </a:rPr>
              <a:t>Moins de redondance</a:t>
            </a:r>
          </a:p>
        </p:txBody>
      </p:sp>
      <p:pic>
        <p:nvPicPr>
          <p:cNvPr id="33" name="Picture 5">
            <a:extLst>
              <a:ext uri="{FF2B5EF4-FFF2-40B4-BE49-F238E27FC236}">
                <a16:creationId xmlns:a16="http://schemas.microsoft.com/office/drawing/2014/main" id="{16A3633E-ACEE-4317-A7B9-B1673423246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724" y="1665390"/>
            <a:ext cx="831685" cy="780504"/>
          </a:xfrm>
          <a:prstGeom prst="rect">
            <a:avLst/>
          </a:prstGeom>
        </p:spPr>
      </p:pic>
      <p:sp>
        <p:nvSpPr>
          <p:cNvPr id="40" name="ZoneTexte 46">
            <a:extLst>
              <a:ext uri="{FF2B5EF4-FFF2-40B4-BE49-F238E27FC236}">
                <a16:creationId xmlns:a16="http://schemas.microsoft.com/office/drawing/2014/main" id="{1BC6D01A-95C3-407E-A855-42BCFE890713}"/>
              </a:ext>
            </a:extLst>
          </p:cNvPr>
          <p:cNvSpPr txBox="1"/>
          <p:nvPr/>
        </p:nvSpPr>
        <p:spPr>
          <a:xfrm>
            <a:off x="3943483" y="2388888"/>
            <a:ext cx="752784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Pathway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</a:t>
            </a:r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Coordinator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E9DFADB-75F5-48B4-A84C-F2A930C9EEC2}"/>
              </a:ext>
            </a:extLst>
          </p:cNvPr>
          <p:cNvSpPr/>
          <p:nvPr/>
        </p:nvSpPr>
        <p:spPr>
          <a:xfrm>
            <a:off x="4429567" y="3816179"/>
            <a:ext cx="2620140" cy="230826"/>
          </a:xfrm>
          <a:prstGeom prst="rect">
            <a:avLst/>
          </a:prstGeom>
        </p:spPr>
        <p:txBody>
          <a:bodyPr wrap="square" lIns="76194" tIns="38097" rIns="76194" bIns="38097">
            <a:spAutoFit/>
          </a:bodyPr>
          <a:lstStyle/>
          <a:p>
            <a:pPr algn="ctr" defTabSz="456993"/>
            <a:r>
              <a:rPr lang="fr-FR" sz="1000" dirty="0">
                <a:solidFill>
                  <a:srgbClr val="001E46"/>
                </a:solidFill>
              </a:rPr>
              <a:t>one single site</a:t>
            </a:r>
          </a:p>
        </p:txBody>
      </p:sp>
      <p:pic>
        <p:nvPicPr>
          <p:cNvPr id="61" name="Image 27">
            <a:extLst>
              <a:ext uri="{FF2B5EF4-FFF2-40B4-BE49-F238E27FC236}">
                <a16:creationId xmlns:a16="http://schemas.microsoft.com/office/drawing/2014/main" id="{C6588D12-EC4C-42E3-93E7-751C21A5EE1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507" y="3708848"/>
            <a:ext cx="338618" cy="334489"/>
          </a:xfrm>
          <a:prstGeom prst="rect">
            <a:avLst/>
          </a:prstGeom>
        </p:spPr>
      </p:pic>
      <p:cxnSp>
        <p:nvCxnSpPr>
          <p:cNvPr id="65" name="Connecteur droit 40">
            <a:extLst>
              <a:ext uri="{FF2B5EF4-FFF2-40B4-BE49-F238E27FC236}">
                <a16:creationId xmlns:a16="http://schemas.microsoft.com/office/drawing/2014/main" id="{2EAE8F9F-C07D-483B-9258-0CFC9FA5B072}"/>
              </a:ext>
            </a:extLst>
          </p:cNvPr>
          <p:cNvCxnSpPr/>
          <p:nvPr/>
        </p:nvCxnSpPr>
        <p:spPr>
          <a:xfrm>
            <a:off x="5441178" y="1632254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7">
            <a:extLst>
              <a:ext uri="{FF2B5EF4-FFF2-40B4-BE49-F238E27FC236}">
                <a16:creationId xmlns:a16="http://schemas.microsoft.com/office/drawing/2014/main" id="{89AB016D-DB1D-4050-80C6-9A6D8F544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408" y="1644981"/>
            <a:ext cx="865540" cy="86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3974B885-5822-BA4A-A50F-F4D90FDDD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1692" y="990922"/>
            <a:ext cx="2758340" cy="346267"/>
          </a:xfrm>
        </p:spPr>
        <p:txBody>
          <a:bodyPr/>
          <a:lstStyle/>
          <a:p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Activité physique adaptée</a:t>
            </a:r>
            <a:b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support nutritionnel</a:t>
            </a:r>
            <a:b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600" b="1" i="1" dirty="0">
                <a:latin typeface="+mn-lt"/>
              </a:rPr>
              <a:t>Blood</a:t>
            </a:r>
            <a:r>
              <a:rPr lang="fr-FR" sz="1600" i="1" dirty="0">
                <a:latin typeface="+mn-lt"/>
              </a:rPr>
              <a:t>-</a:t>
            </a:r>
            <a:r>
              <a:rPr lang="fr-FR" sz="1600" b="1" i="1" dirty="0" err="1">
                <a:latin typeface="+mn-lt"/>
              </a:rPr>
              <a:t>loss</a:t>
            </a:r>
            <a:r>
              <a:rPr lang="fr-FR" sz="1600" b="1" i="1" dirty="0">
                <a:latin typeface="+mn-lt"/>
              </a:rPr>
              <a:t> Management</a:t>
            </a:r>
            <a:endParaRPr lang="fr-FR" sz="1600" b="1" i="1" dirty="0"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CF31DA2-9B0D-1645-A36A-CA611B4FC55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843663" y="125450"/>
            <a:ext cx="1381060" cy="103847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A0A1DE1-2BBA-4F45-AE76-4020A071FAA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14825" y="103995"/>
            <a:ext cx="1670538" cy="105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01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 hidden="1">
            <a:extLst>
              <a:ext uri="{FF2B5EF4-FFF2-40B4-BE49-F238E27FC236}">
                <a16:creationId xmlns:a16="http://schemas.microsoft.com/office/drawing/2014/main" id="{6A5EA5D8-1C08-44D8-A18F-438D115C0A2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Diapositive think-cell" r:id="rId5" imgW="395" imgH="394" progId="TCLayout.ActiveDocument.1">
                  <p:embed/>
                </p:oleObj>
              </mc:Choice>
              <mc:Fallback>
                <p:oleObj name="Diapositive think-cell" r:id="rId5" imgW="395" imgH="394" progId="TCLayout.ActiveDocument.1">
                  <p:embed/>
                  <p:pic>
                    <p:nvPicPr>
                      <p:cNvPr id="4" name="Objet 3" hidden="1">
                        <a:extLst>
                          <a:ext uri="{FF2B5EF4-FFF2-40B4-BE49-F238E27FC236}">
                            <a16:creationId xmlns:a16="http://schemas.microsoft.com/office/drawing/2014/main" id="{6A5EA5D8-1C08-44D8-A18F-438D115C0A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79C6059F-0EE5-4FC4-902B-0F1A8C6D8E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fr-FR" sz="36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EAA0135-17A5-4A30-950B-C8B7D6CA1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843" y="494495"/>
            <a:ext cx="10131425" cy="762002"/>
          </a:xfrm>
        </p:spPr>
        <p:txBody>
          <a:bodyPr/>
          <a:lstStyle/>
          <a:p>
            <a:r>
              <a:rPr lang="fr-FR" b="1" dirty="0">
                <a:latin typeface="+mn-lt"/>
              </a:rPr>
              <a:t>Quantité          Qualité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0DD8E6-1F79-4DCB-97F0-E727E014A2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94071" y="1300210"/>
            <a:ext cx="5681136" cy="461133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2000" b="1" dirty="0"/>
              <a:t>PERTINENCE </a:t>
            </a:r>
          </a:p>
          <a:p>
            <a:pPr marL="0" indent="0" algn="just">
              <a:buNone/>
            </a:pPr>
            <a:endParaRPr lang="fr-FR" sz="2000" dirty="0"/>
          </a:p>
          <a:p>
            <a:pPr algn="just"/>
            <a:r>
              <a:rPr lang="fr-FR" dirty="0"/>
              <a:t>Définition HAS : </a:t>
            </a:r>
          </a:p>
          <a:p>
            <a:pPr marL="0" indent="0" algn="just">
              <a:buNone/>
            </a:pPr>
            <a:r>
              <a:rPr lang="fr-FR" b="1" i="1" dirty="0"/>
              <a:t>« La bonne intervention de santé, au bon moment, au bon endroit, pour le bon patient. » </a:t>
            </a:r>
          </a:p>
          <a:p>
            <a:pPr marL="0" indent="0" algn="just">
              <a:buNone/>
            </a:pPr>
            <a:endParaRPr lang="fr-FR" i="1" dirty="0"/>
          </a:p>
          <a:p>
            <a:pPr algn="just"/>
            <a:r>
              <a:rPr lang="fr-FR" dirty="0"/>
              <a:t>Définition RAND corporation (</a:t>
            </a:r>
            <a:r>
              <a:rPr lang="en-US" i="1" dirty="0"/>
              <a:t>University of California</a:t>
            </a:r>
            <a:r>
              <a:rPr lang="en-US" dirty="0"/>
              <a:t>, </a:t>
            </a:r>
            <a:r>
              <a:rPr lang="en-US" i="1" dirty="0"/>
              <a:t>Los Angeles)</a:t>
            </a:r>
            <a:r>
              <a:rPr lang="fr-FR" dirty="0"/>
              <a:t> : </a:t>
            </a:r>
          </a:p>
          <a:p>
            <a:pPr marL="0" indent="0" algn="just">
              <a:buNone/>
            </a:pPr>
            <a:r>
              <a:rPr lang="fr-FR" b="1" i="1" dirty="0"/>
              <a:t>Un acte est pertinent quand « le bénéfice escompté pour la santé est supérieur aux conséquences négatives attendues d’une façon suffisante pour estimer qu’il est valable d’entreprendre la procédure, indépendamment de son coût. »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403DCA4-3FCB-4111-BD5D-40B8978D42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744" y="1300211"/>
            <a:ext cx="5684303" cy="4611329"/>
          </a:xfrm>
          <a:solidFill>
            <a:srgbClr val="CFDBF5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dirty="0"/>
              <a:t>QUALITÉ</a:t>
            </a:r>
          </a:p>
          <a:p>
            <a:pPr marL="0" indent="0">
              <a:buNone/>
            </a:pPr>
            <a:r>
              <a:rPr lang="fr-FR" dirty="0"/>
              <a:t> </a:t>
            </a:r>
          </a:p>
          <a:p>
            <a:r>
              <a:rPr lang="fr-FR" dirty="0"/>
              <a:t>Correspond aux résultats évalués à partir de données objectives cliniques et dans l’idéal aussi avec des données subjectives que fournissent les malades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FF0000"/>
                </a:solidFill>
              </a:rPr>
              <a:t>Un acte de qualité n’est pas forcément un acte pertinent !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FF0000"/>
                </a:solidFill>
              </a:rPr>
              <a:t>La PERTINENCE prend en compte </a:t>
            </a:r>
          </a:p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-l’</a:t>
            </a:r>
            <a:r>
              <a:rPr lang="fr-FR" b="1" dirty="0">
                <a:solidFill>
                  <a:srgbClr val="FF0000"/>
                </a:solidFill>
              </a:rPr>
              <a:t>indication</a:t>
            </a:r>
            <a:r>
              <a:rPr lang="fr-FR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-la </a:t>
            </a:r>
            <a:r>
              <a:rPr lang="fr-FR" b="1" dirty="0">
                <a:solidFill>
                  <a:srgbClr val="FF0000"/>
                </a:solidFill>
              </a:rPr>
              <a:t>coordination</a:t>
            </a:r>
            <a:r>
              <a:rPr lang="fr-FR" dirty="0">
                <a:solidFill>
                  <a:srgbClr val="FF0000"/>
                </a:solidFill>
              </a:rPr>
              <a:t> entre professionnels, </a:t>
            </a:r>
          </a:p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-le </a:t>
            </a:r>
            <a:r>
              <a:rPr lang="fr-FR" b="1" dirty="0">
                <a:solidFill>
                  <a:srgbClr val="FF0000"/>
                </a:solidFill>
              </a:rPr>
              <a:t>suivi</a:t>
            </a:r>
          </a:p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-et l’</a:t>
            </a:r>
            <a:r>
              <a:rPr lang="fr-FR" b="1" dirty="0">
                <a:solidFill>
                  <a:srgbClr val="FF0000"/>
                </a:solidFill>
              </a:rPr>
              <a:t>évolution </a:t>
            </a:r>
            <a:r>
              <a:rPr lang="fr-FR" dirty="0">
                <a:solidFill>
                  <a:srgbClr val="FF0000"/>
                </a:solidFill>
              </a:rPr>
              <a:t>des pratiques.</a:t>
            </a:r>
          </a:p>
        </p:txBody>
      </p:sp>
      <p:pic>
        <p:nvPicPr>
          <p:cNvPr id="46111" name="Picture 31" descr="Image associÃ©e">
            <a:extLst>
              <a:ext uri="{FF2B5EF4-FFF2-40B4-BE49-F238E27FC236}">
                <a16:creationId xmlns:a16="http://schemas.microsoft.com/office/drawing/2014/main" id="{45FF9EBE-FF9F-44BE-873B-0237EB742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902" y="1300210"/>
            <a:ext cx="1013654" cy="70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C06CCC5-8EA1-411C-95E5-B79CAABE7E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939" y="1300210"/>
            <a:ext cx="521612" cy="916517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A77D0B9-EBD7-42DA-BB9A-3F89DA5F85D2}"/>
              </a:ext>
            </a:extLst>
          </p:cNvPr>
          <p:cNvSpPr txBox="1"/>
          <p:nvPr/>
        </p:nvSpPr>
        <p:spPr>
          <a:xfrm>
            <a:off x="2473342" y="6042403"/>
            <a:ext cx="6824131" cy="369332"/>
          </a:xfrm>
          <a:prstGeom prst="rect">
            <a:avLst/>
          </a:prstGeom>
          <a:solidFill>
            <a:srgbClr val="FFCC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Vision globale  =  Parcours de soins : PATIENT 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131554A-035E-48DE-87E7-86A427070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B164F-D41F-4694-BD8E-AF1825555E31}" type="slidenum">
              <a:rPr lang="fr-FR" smtClean="0"/>
              <a:t>18</a:t>
            </a:fld>
            <a:endParaRPr lang="fr-FR" dirty="0"/>
          </a:p>
        </p:txBody>
      </p:sp>
      <p:sp>
        <p:nvSpPr>
          <p:cNvPr id="10" name="Flèche vers la droite 9">
            <a:extLst>
              <a:ext uri="{FF2B5EF4-FFF2-40B4-BE49-F238E27FC236}">
                <a16:creationId xmlns:a16="http://schemas.microsoft.com/office/drawing/2014/main" id="{00160B99-0F0E-234A-96E2-E96A898BA4E5}"/>
              </a:ext>
            </a:extLst>
          </p:cNvPr>
          <p:cNvSpPr/>
          <p:nvPr/>
        </p:nvSpPr>
        <p:spPr>
          <a:xfrm>
            <a:off x="2147872" y="815861"/>
            <a:ext cx="596348" cy="1192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 vers la droite 11">
            <a:extLst>
              <a:ext uri="{FF2B5EF4-FFF2-40B4-BE49-F238E27FC236}">
                <a16:creationId xmlns:a16="http://schemas.microsoft.com/office/drawing/2014/main" id="{2B115CCD-28A2-CC46-9E1F-70DF0FE7774B}"/>
              </a:ext>
            </a:extLst>
          </p:cNvPr>
          <p:cNvSpPr/>
          <p:nvPr/>
        </p:nvSpPr>
        <p:spPr>
          <a:xfrm>
            <a:off x="4138554" y="815861"/>
            <a:ext cx="596348" cy="1192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92408E4-AE2A-4242-B5B0-924449796772}"/>
              </a:ext>
            </a:extLst>
          </p:cNvPr>
          <p:cNvSpPr txBox="1"/>
          <p:nvPr/>
        </p:nvSpPr>
        <p:spPr>
          <a:xfrm>
            <a:off x="4985126" y="450781"/>
            <a:ext cx="26997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0070C0"/>
                </a:solidFill>
              </a:rPr>
              <a:t>Pertinence</a:t>
            </a:r>
          </a:p>
        </p:txBody>
      </p:sp>
    </p:spTree>
    <p:extLst>
      <p:ext uri="{BB962C8B-B14F-4D97-AF65-F5344CB8AC3E}">
        <p14:creationId xmlns:p14="http://schemas.microsoft.com/office/powerpoint/2010/main" val="334649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uiExpand="1" build="p"/>
      <p:bldP spid="9" grpId="0" animBg="1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98E9EF51-6271-4D00-A986-3552792FE01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Diapositive think-cell" r:id="rId6" imgW="395" imgH="394" progId="TCLayout.ActiveDocument.1">
                  <p:embed/>
                </p:oleObj>
              </mc:Choice>
              <mc:Fallback>
                <p:oleObj name="Diapositive think-cell" r:id="rId6" imgW="395" imgH="394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98E9EF51-6271-4D00-A986-3552792FE0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D9E32706-9E27-41E0-94BE-AAD03E4758E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fr-FR" sz="3600" dirty="0"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5E5C89D-B43D-43B0-8631-D7A793092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855" y="0"/>
            <a:ext cx="10515600" cy="1325563"/>
          </a:xfrm>
        </p:spPr>
        <p:txBody>
          <a:bodyPr/>
          <a:lstStyle/>
          <a:p>
            <a:r>
              <a:rPr lang="fr-FR" dirty="0"/>
              <a:t>Résultats qui importent au patient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37C96F-3060-4A1D-8FFE-3AD1F9DE2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807" y="1157748"/>
            <a:ext cx="9726369" cy="50796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000" b="1" dirty="0"/>
              <a:t>= </a:t>
            </a:r>
            <a:r>
              <a:rPr lang="fr-FR" sz="2400" b="1" dirty="0"/>
              <a:t>Somme d’objectifs de santé dans un futur projet de vie</a:t>
            </a:r>
          </a:p>
          <a:p>
            <a:pPr marL="0" indent="0">
              <a:buNone/>
            </a:pPr>
            <a:r>
              <a:rPr lang="fr-FR" sz="2000" u="sng" dirty="0"/>
              <a:t>3 types d’indicateurs à analyser : </a:t>
            </a:r>
          </a:p>
          <a:p>
            <a:pPr marL="0" indent="0">
              <a:buNone/>
            </a:pPr>
            <a:endParaRPr lang="fr-FR" sz="2000" u="sng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000" b="1" dirty="0"/>
              <a:t>CROMs</a:t>
            </a:r>
            <a:r>
              <a:rPr lang="fr-FR" sz="2000" dirty="0"/>
              <a:t> : </a:t>
            </a:r>
            <a:r>
              <a:rPr lang="fr-FR" sz="2000" dirty="0">
                <a:effectLst/>
              </a:rPr>
              <a:t>Clinician Reported Outcome Measures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sz="2000" i="1" dirty="0">
                <a:solidFill>
                  <a:schemeClr val="accent5">
                    <a:lumMod val="50000"/>
                  </a:schemeClr>
                </a:solidFill>
                <a:effectLst/>
              </a:rPr>
              <a:t>Taux de mortalité/morbidité, durée d’hospitalisation …</a:t>
            </a:r>
            <a:endParaRPr lang="fr-FR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fr-FR" sz="2000" dirty="0"/>
              <a:t> </a:t>
            </a:r>
            <a:r>
              <a:rPr lang="fr-FR" sz="2000" b="1" dirty="0"/>
              <a:t>PREMs</a:t>
            </a:r>
            <a:r>
              <a:rPr lang="fr-FR" sz="2000" dirty="0"/>
              <a:t> : </a:t>
            </a:r>
            <a:r>
              <a:rPr lang="fr-FR" sz="2000" dirty="0">
                <a:effectLst/>
              </a:rPr>
              <a:t>Patient Reported Experience Measures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sz="2000" i="1" dirty="0">
                <a:solidFill>
                  <a:schemeClr val="accent5">
                    <a:lumMod val="50000"/>
                  </a:schemeClr>
                </a:solidFill>
                <a:effectLst/>
              </a:rPr>
              <a:t>Délais d’attente, accueil du personnel soignant …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fr-FR" sz="2000" b="1" dirty="0"/>
              <a:t> PROMs </a:t>
            </a:r>
            <a:r>
              <a:rPr lang="fr-FR" sz="2000" dirty="0"/>
              <a:t>: P</a:t>
            </a:r>
            <a:r>
              <a:rPr lang="fr-FR" sz="2000" dirty="0">
                <a:effectLst/>
              </a:rPr>
              <a:t>atient Reported </a:t>
            </a:r>
            <a:r>
              <a:rPr lang="fr-FR" sz="2000" dirty="0" err="1">
                <a:effectLst/>
              </a:rPr>
              <a:t>Outcome</a:t>
            </a:r>
            <a:r>
              <a:rPr lang="fr-FR" sz="2000" dirty="0">
                <a:effectLst/>
              </a:rPr>
              <a:t> </a:t>
            </a:r>
            <a:r>
              <a:rPr lang="fr-FR" sz="2000" dirty="0" err="1">
                <a:effectLst/>
              </a:rPr>
              <a:t>Measures</a:t>
            </a:r>
            <a:endParaRPr lang="fr-FR" sz="2000" dirty="0">
              <a:effectLst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r-FR" sz="2000" i="1" dirty="0">
                <a:solidFill>
                  <a:schemeClr val="accent5">
                    <a:lumMod val="50000"/>
                  </a:schemeClr>
                </a:solidFill>
                <a:effectLst/>
              </a:rPr>
              <a:t>Qualité de vie, état de santé …</a:t>
            </a:r>
            <a:endParaRPr lang="fr-FR" sz="2000" dirty="0"/>
          </a:p>
          <a:p>
            <a:pPr marL="0" indent="0" algn="ctr">
              <a:buNone/>
            </a:pPr>
            <a:r>
              <a:rPr lang="fr-FR" sz="2000" dirty="0"/>
              <a:t>							Vision globale des résultats 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r-FR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fr-FR" sz="2000" dirty="0">
                <a:solidFill>
                  <a:srgbClr val="00B050"/>
                </a:solidFill>
              </a:rPr>
              <a:t> </a:t>
            </a:r>
            <a:r>
              <a:rPr lang="fr-FR" sz="2000" b="1" dirty="0" err="1">
                <a:solidFill>
                  <a:srgbClr val="00B050"/>
                </a:solidFill>
              </a:rPr>
              <a:t>EROMs</a:t>
            </a:r>
            <a:r>
              <a:rPr lang="fr-FR" sz="2000" dirty="0">
                <a:solidFill>
                  <a:srgbClr val="00B050"/>
                </a:solidFill>
              </a:rPr>
              <a:t> : </a:t>
            </a:r>
            <a:r>
              <a:rPr lang="fr-FR" sz="2000" dirty="0" err="1">
                <a:solidFill>
                  <a:srgbClr val="00B050"/>
                </a:solidFill>
              </a:rPr>
              <a:t>Environmental</a:t>
            </a:r>
            <a:r>
              <a:rPr lang="fr-FR" sz="2000" dirty="0">
                <a:solidFill>
                  <a:srgbClr val="00B050"/>
                </a:solidFill>
              </a:rPr>
              <a:t> </a:t>
            </a:r>
            <a:r>
              <a:rPr lang="fr-FR" sz="2000" dirty="0" err="1">
                <a:solidFill>
                  <a:srgbClr val="00B050"/>
                </a:solidFill>
              </a:rPr>
              <a:t>Reported</a:t>
            </a:r>
            <a:r>
              <a:rPr lang="fr-FR" sz="2000" dirty="0">
                <a:solidFill>
                  <a:srgbClr val="00B050"/>
                </a:solidFill>
              </a:rPr>
              <a:t> </a:t>
            </a:r>
            <a:r>
              <a:rPr lang="fr-FR" sz="2000" dirty="0" err="1">
                <a:solidFill>
                  <a:srgbClr val="00B050"/>
                </a:solidFill>
              </a:rPr>
              <a:t>Outcome</a:t>
            </a:r>
            <a:r>
              <a:rPr lang="fr-FR" sz="2000" dirty="0">
                <a:solidFill>
                  <a:srgbClr val="00B050"/>
                </a:solidFill>
              </a:rPr>
              <a:t> </a:t>
            </a:r>
            <a:r>
              <a:rPr lang="fr-FR" sz="2000" dirty="0" err="1">
                <a:solidFill>
                  <a:srgbClr val="00B050"/>
                </a:solidFill>
              </a:rPr>
              <a:t>Measures</a:t>
            </a:r>
            <a:endParaRPr lang="fr-FR" sz="20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dirty="0"/>
          </a:p>
          <a:p>
            <a:pPr marL="0" indent="0" algn="ctr">
              <a:buNone/>
            </a:pPr>
            <a:endParaRPr lang="fr-FR" sz="2000" dirty="0"/>
          </a:p>
        </p:txBody>
      </p:sp>
      <p:sp>
        <p:nvSpPr>
          <p:cNvPr id="7" name="Flèche : droite à entaille 6">
            <a:extLst>
              <a:ext uri="{FF2B5EF4-FFF2-40B4-BE49-F238E27FC236}">
                <a16:creationId xmlns:a16="http://schemas.microsoft.com/office/drawing/2014/main" id="{9E7153F2-1DCA-4D03-8D35-7ABE768503AD}"/>
              </a:ext>
            </a:extLst>
          </p:cNvPr>
          <p:cNvSpPr/>
          <p:nvPr/>
        </p:nvSpPr>
        <p:spPr>
          <a:xfrm>
            <a:off x="6206084" y="4909576"/>
            <a:ext cx="914400" cy="430737"/>
          </a:xfrm>
          <a:prstGeom prst="notch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6792" name="Picture 168" descr="patient">
            <a:extLst>
              <a:ext uri="{FF2B5EF4-FFF2-40B4-BE49-F238E27FC236}">
                <a16:creationId xmlns:a16="http://schemas.microsoft.com/office/drawing/2014/main" id="{D990D20A-D784-4BC0-9906-FDC63A857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434" y="1087462"/>
            <a:ext cx="2962204" cy="1972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01900063-0E93-4CE2-8EE2-3408FA30A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B164F-D41F-4694-BD8E-AF1825555E31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300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98BDF-F1DF-FA4F-942F-648C44D42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Santé Environnementale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37E6DB-268A-A54C-A733-ABFAD33AA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998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r>
              <a:rPr lang="fr-FR" dirty="0"/>
              <a:t>	       Environnement 						Santé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000" dirty="0"/>
              <a:t>L’OMS a montré qu’en Europe les facteurs environnementaux qui pourraient être évités ou supprimés provoquent 1,4 million de décès par an, soit au moins 15% des décès.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Flèche courbée vers le bas 3">
            <a:extLst>
              <a:ext uri="{FF2B5EF4-FFF2-40B4-BE49-F238E27FC236}">
                <a16:creationId xmlns:a16="http://schemas.microsoft.com/office/drawing/2014/main" id="{4522ADA4-9A37-7643-87B7-70A2D9E65D05}"/>
              </a:ext>
            </a:extLst>
          </p:cNvPr>
          <p:cNvSpPr/>
          <p:nvPr/>
        </p:nvSpPr>
        <p:spPr>
          <a:xfrm>
            <a:off x="4530434" y="1828797"/>
            <a:ext cx="3990109" cy="105294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Flèche courbée vers le bas 4">
            <a:extLst>
              <a:ext uri="{FF2B5EF4-FFF2-40B4-BE49-F238E27FC236}">
                <a16:creationId xmlns:a16="http://schemas.microsoft.com/office/drawing/2014/main" id="{53480FE9-E44A-3E4F-9C34-E09211E3A676}"/>
              </a:ext>
            </a:extLst>
          </p:cNvPr>
          <p:cNvSpPr/>
          <p:nvPr/>
        </p:nvSpPr>
        <p:spPr>
          <a:xfrm flipH="1" flipV="1">
            <a:off x="4502731" y="3269664"/>
            <a:ext cx="3823854" cy="121920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8811A8B-6BF9-104D-9CD0-D4FF18E84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214" y="1078173"/>
            <a:ext cx="2968218" cy="172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1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8A703E-0EBD-D24C-AB36-75A549FAF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370" y="575079"/>
            <a:ext cx="11158183" cy="767993"/>
          </a:xfrm>
        </p:spPr>
        <p:txBody>
          <a:bodyPr>
            <a:normAutofit fontScale="90000"/>
          </a:bodyPr>
          <a:lstStyle/>
          <a:p>
            <a:r>
              <a:rPr lang="fr-FR" sz="3200" dirty="0"/>
              <a:t>Pertinence des soins : intégration d’indicateurs environnementaux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C4584D4-E7F4-D14A-99F3-CF9820F5AD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47"/>
          <a:stretch/>
        </p:blipFill>
        <p:spPr>
          <a:xfrm>
            <a:off x="2496797" y="1460309"/>
            <a:ext cx="3445665" cy="4867061"/>
          </a:xfr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6C5CE84-F25E-2E45-8DD7-113076C69B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4"/>
          <a:stretch/>
        </p:blipFill>
        <p:spPr>
          <a:xfrm>
            <a:off x="6196083" y="1460309"/>
            <a:ext cx="3381604" cy="494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91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93E62-97F2-604E-B886-C9672C9A4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Pertinence: Cycle de l’amélioration continue </a:t>
            </a:r>
            <a:br>
              <a:rPr lang="fr-FR" dirty="0"/>
            </a:br>
            <a:endParaRPr lang="fr-FR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334B867-5F0F-8447-BC01-D8426FCDB704}"/>
              </a:ext>
            </a:extLst>
          </p:cNvPr>
          <p:cNvGrpSpPr/>
          <p:nvPr/>
        </p:nvGrpSpPr>
        <p:grpSpPr>
          <a:xfrm>
            <a:off x="3572540" y="1401132"/>
            <a:ext cx="5257562" cy="4271732"/>
            <a:chOff x="2205136" y="2318655"/>
            <a:chExt cx="5444019" cy="4155862"/>
          </a:xfrm>
        </p:grpSpPr>
        <p:sp>
          <p:nvSpPr>
            <p:cNvPr id="5" name="Right Arrow 23">
              <a:extLst>
                <a:ext uri="{FF2B5EF4-FFF2-40B4-BE49-F238E27FC236}">
                  <a16:creationId xmlns:a16="http://schemas.microsoft.com/office/drawing/2014/main" id="{745CFBEB-E9C3-D643-9479-466994BF8928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05136" y="4880464"/>
              <a:ext cx="2861374" cy="1594053"/>
            </a:xfrm>
            <a:prstGeom prst="rightArrow">
              <a:avLst>
                <a:gd name="adj1" fmla="val 59341"/>
                <a:gd name="adj2" fmla="val 24068"/>
              </a:avLst>
            </a:prstGeom>
            <a:solidFill>
              <a:srgbClr val="00B0F0"/>
            </a:solidFill>
            <a:ln w="9525" algn="ctr">
              <a:solidFill>
                <a:srgbClr val="00A9E0"/>
              </a:solidFill>
              <a:round/>
              <a:headEnd type="none" w="lg" len="lg"/>
              <a:tailEnd type="non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tIns="91440" bIns="91440" anchor="ctr"/>
            <a:lstStyle/>
            <a:p>
              <a:pPr algn="ctr"/>
              <a:endParaRPr lang="fr-FR" sz="12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6" name="Freeform 31">
              <a:extLst>
                <a:ext uri="{FF2B5EF4-FFF2-40B4-BE49-F238E27FC236}">
                  <a16:creationId xmlns:a16="http://schemas.microsoft.com/office/drawing/2014/main" id="{C2E5A973-D9DE-524E-A599-9957C08E7DEE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gray">
            <a:xfrm>
              <a:off x="2618095" y="2318655"/>
              <a:ext cx="3466117" cy="1633647"/>
            </a:xfrm>
            <a:custGeom>
              <a:avLst/>
              <a:gdLst>
                <a:gd name="T0" fmla="*/ 1965653950 w 2311"/>
                <a:gd name="T1" fmla="*/ 2147483647 h 920"/>
                <a:gd name="T2" fmla="*/ 1965653950 w 2311"/>
                <a:gd name="T3" fmla="*/ 2147483647 h 920"/>
                <a:gd name="T4" fmla="*/ 1965653950 w 2311"/>
                <a:gd name="T5" fmla="*/ 2147483647 h 920"/>
                <a:gd name="T6" fmla="*/ 1965653950 w 2311"/>
                <a:gd name="T7" fmla="*/ 2147483647 h 920"/>
                <a:gd name="T8" fmla="*/ 1965653950 w 2311"/>
                <a:gd name="T9" fmla="*/ 2147483647 h 920"/>
                <a:gd name="T10" fmla="*/ 1965653950 w 2311"/>
                <a:gd name="T11" fmla="*/ 2147483647 h 920"/>
                <a:gd name="T12" fmla="*/ 1965653950 w 2311"/>
                <a:gd name="T13" fmla="*/ 2147483647 h 920"/>
                <a:gd name="T14" fmla="*/ 1965653950 w 2311"/>
                <a:gd name="T15" fmla="*/ 2147483647 h 920"/>
                <a:gd name="T16" fmla="*/ 1965653950 w 2311"/>
                <a:gd name="T17" fmla="*/ 2147483647 h 920"/>
                <a:gd name="T18" fmla="*/ 1965653950 w 2311"/>
                <a:gd name="T19" fmla="*/ 2147483647 h 920"/>
                <a:gd name="T20" fmla="*/ 1965653950 w 2311"/>
                <a:gd name="T21" fmla="*/ 2147483647 h 920"/>
                <a:gd name="T22" fmla="*/ 1965653950 w 2311"/>
                <a:gd name="T23" fmla="*/ 2147483647 h 920"/>
                <a:gd name="T24" fmla="*/ 1965653950 w 2311"/>
                <a:gd name="T25" fmla="*/ 2147483647 h 920"/>
                <a:gd name="T26" fmla="*/ 1965653950 w 2311"/>
                <a:gd name="T27" fmla="*/ 2147483647 h 920"/>
                <a:gd name="T28" fmla="*/ 1965653950 w 2311"/>
                <a:gd name="T29" fmla="*/ 2147483647 h 920"/>
                <a:gd name="T30" fmla="*/ 1965653950 w 2311"/>
                <a:gd name="T31" fmla="*/ 2147483647 h 920"/>
                <a:gd name="T32" fmla="*/ 1965653950 w 2311"/>
                <a:gd name="T33" fmla="*/ 2147483647 h 920"/>
                <a:gd name="T34" fmla="*/ 1965653950 w 2311"/>
                <a:gd name="T35" fmla="*/ 2147483647 h 920"/>
                <a:gd name="T36" fmla="*/ 1965653950 w 2311"/>
                <a:gd name="T37" fmla="*/ 2147483647 h 920"/>
                <a:gd name="T38" fmla="*/ 1965653950 w 2311"/>
                <a:gd name="T39" fmla="*/ 2147483647 h 920"/>
                <a:gd name="T40" fmla="*/ 1965653950 w 2311"/>
                <a:gd name="T41" fmla="*/ 2147483647 h 920"/>
                <a:gd name="T42" fmla="*/ 1965653950 w 2311"/>
                <a:gd name="T43" fmla="*/ 2147483647 h 920"/>
                <a:gd name="T44" fmla="*/ 1965653950 w 2311"/>
                <a:gd name="T45" fmla="*/ 2147483647 h 920"/>
                <a:gd name="T46" fmla="*/ 1965653950 w 2311"/>
                <a:gd name="T47" fmla="*/ 2147483647 h 920"/>
                <a:gd name="T48" fmla="*/ 1965653950 w 2311"/>
                <a:gd name="T49" fmla="*/ 2147483647 h 920"/>
                <a:gd name="T50" fmla="*/ 1965653950 w 2311"/>
                <a:gd name="T51" fmla="*/ 2147483647 h 920"/>
                <a:gd name="T52" fmla="*/ 1965653950 w 2311"/>
                <a:gd name="T53" fmla="*/ 2147483647 h 920"/>
                <a:gd name="T54" fmla="*/ 1965653950 w 2311"/>
                <a:gd name="T55" fmla="*/ 2147483647 h 920"/>
                <a:gd name="T56" fmla="*/ 1965653950 w 2311"/>
                <a:gd name="T57" fmla="*/ 2147483647 h 920"/>
                <a:gd name="T58" fmla="*/ 1965653950 w 2311"/>
                <a:gd name="T59" fmla="*/ 2147483647 h 920"/>
                <a:gd name="T60" fmla="*/ 1965653950 w 2311"/>
                <a:gd name="T61" fmla="*/ 2147483647 h 920"/>
                <a:gd name="T62" fmla="*/ 1965653950 w 2311"/>
                <a:gd name="T63" fmla="*/ 2147483647 h 920"/>
                <a:gd name="T64" fmla="*/ 1965653950 w 2311"/>
                <a:gd name="T65" fmla="*/ 2147483647 h 920"/>
                <a:gd name="T66" fmla="*/ 1965653950 w 2311"/>
                <a:gd name="T67" fmla="*/ 2147483647 h 920"/>
                <a:gd name="T68" fmla="*/ 1965653950 w 2311"/>
                <a:gd name="T69" fmla="*/ 2147483647 h 920"/>
                <a:gd name="T70" fmla="*/ 1965653950 w 2311"/>
                <a:gd name="T71" fmla="*/ 2147483647 h 920"/>
                <a:gd name="T72" fmla="*/ 1965653950 w 2311"/>
                <a:gd name="T73" fmla="*/ 2147483647 h 920"/>
                <a:gd name="T74" fmla="*/ 1965653950 w 2311"/>
                <a:gd name="T75" fmla="*/ 2147483647 h 920"/>
                <a:gd name="T76" fmla="*/ 1965653950 w 2311"/>
                <a:gd name="T77" fmla="*/ 2147483647 h 920"/>
                <a:gd name="T78" fmla="*/ 1965653950 w 2311"/>
                <a:gd name="T79" fmla="*/ 2147483647 h 920"/>
                <a:gd name="T80" fmla="*/ 1965653950 w 2311"/>
                <a:gd name="T81" fmla="*/ 2147483647 h 920"/>
                <a:gd name="T82" fmla="*/ 1965653950 w 2311"/>
                <a:gd name="T83" fmla="*/ 2147483647 h 920"/>
                <a:gd name="T84" fmla="*/ 1965653950 w 2311"/>
                <a:gd name="T85" fmla="*/ 2147483647 h 920"/>
                <a:gd name="T86" fmla="*/ 1965653950 w 2311"/>
                <a:gd name="T87" fmla="*/ 2147483647 h 920"/>
                <a:gd name="T88" fmla="*/ 1965653950 w 2311"/>
                <a:gd name="T89" fmla="*/ 2147483647 h 920"/>
                <a:gd name="T90" fmla="*/ 1965653950 w 2311"/>
                <a:gd name="T91" fmla="*/ 2147483647 h 920"/>
                <a:gd name="T92" fmla="*/ 1965653950 w 2311"/>
                <a:gd name="T93" fmla="*/ 2147483647 h 920"/>
                <a:gd name="T94" fmla="*/ 1965653950 w 2311"/>
                <a:gd name="T95" fmla="*/ 2147483647 h 920"/>
                <a:gd name="T96" fmla="*/ 1965653950 w 2311"/>
                <a:gd name="T97" fmla="*/ 2147483647 h 920"/>
                <a:gd name="T98" fmla="*/ 1965653950 w 2311"/>
                <a:gd name="T99" fmla="*/ 2147483647 h 92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311"/>
                <a:gd name="T151" fmla="*/ 0 h 920"/>
                <a:gd name="T152" fmla="*/ 2311 w 2311"/>
                <a:gd name="T153" fmla="*/ 920 h 92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311" h="920">
                  <a:moveTo>
                    <a:pt x="2028" y="146"/>
                  </a:moveTo>
                  <a:lnTo>
                    <a:pt x="2030" y="146"/>
                  </a:lnTo>
                  <a:lnTo>
                    <a:pt x="2032" y="146"/>
                  </a:lnTo>
                  <a:lnTo>
                    <a:pt x="2034" y="146"/>
                  </a:lnTo>
                  <a:lnTo>
                    <a:pt x="2036" y="146"/>
                  </a:lnTo>
                  <a:lnTo>
                    <a:pt x="2036" y="144"/>
                  </a:lnTo>
                  <a:lnTo>
                    <a:pt x="2036" y="142"/>
                  </a:lnTo>
                  <a:lnTo>
                    <a:pt x="2036" y="140"/>
                  </a:lnTo>
                  <a:lnTo>
                    <a:pt x="2036" y="138"/>
                  </a:lnTo>
                  <a:lnTo>
                    <a:pt x="2036" y="134"/>
                  </a:lnTo>
                  <a:lnTo>
                    <a:pt x="2036" y="131"/>
                  </a:lnTo>
                  <a:lnTo>
                    <a:pt x="2036" y="127"/>
                  </a:lnTo>
                  <a:lnTo>
                    <a:pt x="2036" y="121"/>
                  </a:lnTo>
                  <a:lnTo>
                    <a:pt x="2036" y="117"/>
                  </a:lnTo>
                  <a:lnTo>
                    <a:pt x="2036" y="110"/>
                  </a:lnTo>
                  <a:lnTo>
                    <a:pt x="2036" y="104"/>
                  </a:lnTo>
                  <a:lnTo>
                    <a:pt x="2036" y="97"/>
                  </a:lnTo>
                  <a:lnTo>
                    <a:pt x="2036" y="89"/>
                  </a:lnTo>
                  <a:lnTo>
                    <a:pt x="2036" y="81"/>
                  </a:lnTo>
                  <a:lnTo>
                    <a:pt x="2036" y="72"/>
                  </a:lnTo>
                  <a:lnTo>
                    <a:pt x="2036" y="64"/>
                  </a:lnTo>
                  <a:lnTo>
                    <a:pt x="2036" y="55"/>
                  </a:lnTo>
                  <a:lnTo>
                    <a:pt x="2036" y="47"/>
                  </a:lnTo>
                  <a:lnTo>
                    <a:pt x="2036" y="42"/>
                  </a:lnTo>
                  <a:lnTo>
                    <a:pt x="2036" y="34"/>
                  </a:lnTo>
                  <a:lnTo>
                    <a:pt x="2036" y="28"/>
                  </a:lnTo>
                  <a:lnTo>
                    <a:pt x="2036" y="23"/>
                  </a:lnTo>
                  <a:lnTo>
                    <a:pt x="2036" y="19"/>
                  </a:lnTo>
                  <a:lnTo>
                    <a:pt x="2036" y="13"/>
                  </a:lnTo>
                  <a:lnTo>
                    <a:pt x="2036" y="9"/>
                  </a:lnTo>
                  <a:lnTo>
                    <a:pt x="2036" y="8"/>
                  </a:lnTo>
                  <a:lnTo>
                    <a:pt x="2036" y="4"/>
                  </a:lnTo>
                  <a:lnTo>
                    <a:pt x="2036" y="2"/>
                  </a:lnTo>
                  <a:lnTo>
                    <a:pt x="2036" y="0"/>
                  </a:lnTo>
                  <a:lnTo>
                    <a:pt x="2036" y="2"/>
                  </a:lnTo>
                  <a:lnTo>
                    <a:pt x="2038" y="4"/>
                  </a:lnTo>
                  <a:lnTo>
                    <a:pt x="2040" y="8"/>
                  </a:lnTo>
                  <a:lnTo>
                    <a:pt x="2044" y="13"/>
                  </a:lnTo>
                  <a:lnTo>
                    <a:pt x="2050" y="21"/>
                  </a:lnTo>
                  <a:lnTo>
                    <a:pt x="2054" y="30"/>
                  </a:lnTo>
                  <a:lnTo>
                    <a:pt x="2063" y="42"/>
                  </a:lnTo>
                  <a:lnTo>
                    <a:pt x="2071" y="55"/>
                  </a:lnTo>
                  <a:lnTo>
                    <a:pt x="2079" y="70"/>
                  </a:lnTo>
                  <a:lnTo>
                    <a:pt x="2089" y="85"/>
                  </a:lnTo>
                  <a:lnTo>
                    <a:pt x="2102" y="104"/>
                  </a:lnTo>
                  <a:lnTo>
                    <a:pt x="2114" y="123"/>
                  </a:lnTo>
                  <a:lnTo>
                    <a:pt x="2126" y="146"/>
                  </a:lnTo>
                  <a:lnTo>
                    <a:pt x="2141" y="168"/>
                  </a:lnTo>
                  <a:lnTo>
                    <a:pt x="2157" y="193"/>
                  </a:lnTo>
                  <a:lnTo>
                    <a:pt x="2173" y="220"/>
                  </a:lnTo>
                  <a:lnTo>
                    <a:pt x="2190" y="246"/>
                  </a:lnTo>
                  <a:lnTo>
                    <a:pt x="2204" y="273"/>
                  </a:lnTo>
                  <a:lnTo>
                    <a:pt x="2221" y="295"/>
                  </a:lnTo>
                  <a:lnTo>
                    <a:pt x="2233" y="316"/>
                  </a:lnTo>
                  <a:lnTo>
                    <a:pt x="2245" y="337"/>
                  </a:lnTo>
                  <a:lnTo>
                    <a:pt x="2258" y="354"/>
                  </a:lnTo>
                  <a:lnTo>
                    <a:pt x="2268" y="371"/>
                  </a:lnTo>
                  <a:lnTo>
                    <a:pt x="2276" y="386"/>
                  </a:lnTo>
                  <a:lnTo>
                    <a:pt x="2284" y="398"/>
                  </a:lnTo>
                  <a:lnTo>
                    <a:pt x="2290" y="409"/>
                  </a:lnTo>
                  <a:lnTo>
                    <a:pt x="2297" y="418"/>
                  </a:lnTo>
                  <a:lnTo>
                    <a:pt x="2301" y="426"/>
                  </a:lnTo>
                  <a:lnTo>
                    <a:pt x="2305" y="434"/>
                  </a:lnTo>
                  <a:lnTo>
                    <a:pt x="2309" y="437"/>
                  </a:lnTo>
                  <a:lnTo>
                    <a:pt x="2309" y="439"/>
                  </a:lnTo>
                  <a:lnTo>
                    <a:pt x="2311" y="441"/>
                  </a:lnTo>
                  <a:lnTo>
                    <a:pt x="2309" y="441"/>
                  </a:lnTo>
                  <a:lnTo>
                    <a:pt x="2309" y="445"/>
                  </a:lnTo>
                  <a:lnTo>
                    <a:pt x="2305" y="449"/>
                  </a:lnTo>
                  <a:lnTo>
                    <a:pt x="2301" y="454"/>
                  </a:lnTo>
                  <a:lnTo>
                    <a:pt x="2297" y="462"/>
                  </a:lnTo>
                  <a:lnTo>
                    <a:pt x="2290" y="471"/>
                  </a:lnTo>
                  <a:lnTo>
                    <a:pt x="2284" y="483"/>
                  </a:lnTo>
                  <a:lnTo>
                    <a:pt x="2276" y="496"/>
                  </a:lnTo>
                  <a:lnTo>
                    <a:pt x="2268" y="511"/>
                  </a:lnTo>
                  <a:lnTo>
                    <a:pt x="2258" y="526"/>
                  </a:lnTo>
                  <a:lnTo>
                    <a:pt x="2245" y="545"/>
                  </a:lnTo>
                  <a:lnTo>
                    <a:pt x="2233" y="564"/>
                  </a:lnTo>
                  <a:lnTo>
                    <a:pt x="2221" y="587"/>
                  </a:lnTo>
                  <a:lnTo>
                    <a:pt x="2206" y="610"/>
                  </a:lnTo>
                  <a:lnTo>
                    <a:pt x="2190" y="634"/>
                  </a:lnTo>
                  <a:lnTo>
                    <a:pt x="2173" y="661"/>
                  </a:lnTo>
                  <a:lnTo>
                    <a:pt x="2157" y="687"/>
                  </a:lnTo>
                  <a:lnTo>
                    <a:pt x="2141" y="712"/>
                  </a:lnTo>
                  <a:lnTo>
                    <a:pt x="2126" y="736"/>
                  </a:lnTo>
                  <a:lnTo>
                    <a:pt x="2114" y="757"/>
                  </a:lnTo>
                  <a:lnTo>
                    <a:pt x="2102" y="776"/>
                  </a:lnTo>
                  <a:lnTo>
                    <a:pt x="2089" y="795"/>
                  </a:lnTo>
                  <a:lnTo>
                    <a:pt x="2079" y="812"/>
                  </a:lnTo>
                  <a:lnTo>
                    <a:pt x="2071" y="825"/>
                  </a:lnTo>
                  <a:lnTo>
                    <a:pt x="2063" y="839"/>
                  </a:lnTo>
                  <a:lnTo>
                    <a:pt x="2054" y="850"/>
                  </a:lnTo>
                  <a:lnTo>
                    <a:pt x="2050" y="860"/>
                  </a:lnTo>
                  <a:lnTo>
                    <a:pt x="2044" y="867"/>
                  </a:lnTo>
                  <a:lnTo>
                    <a:pt x="2040" y="873"/>
                  </a:lnTo>
                  <a:lnTo>
                    <a:pt x="2038" y="878"/>
                  </a:lnTo>
                  <a:lnTo>
                    <a:pt x="2036" y="880"/>
                  </a:lnTo>
                  <a:lnTo>
                    <a:pt x="2036" y="878"/>
                  </a:lnTo>
                  <a:lnTo>
                    <a:pt x="2036" y="877"/>
                  </a:lnTo>
                  <a:lnTo>
                    <a:pt x="2036" y="875"/>
                  </a:lnTo>
                  <a:lnTo>
                    <a:pt x="2036" y="871"/>
                  </a:lnTo>
                  <a:lnTo>
                    <a:pt x="2036" y="867"/>
                  </a:lnTo>
                  <a:lnTo>
                    <a:pt x="2036" y="863"/>
                  </a:lnTo>
                  <a:lnTo>
                    <a:pt x="2036" y="858"/>
                  </a:lnTo>
                  <a:lnTo>
                    <a:pt x="2036" y="852"/>
                  </a:lnTo>
                  <a:lnTo>
                    <a:pt x="2036" y="846"/>
                  </a:lnTo>
                  <a:lnTo>
                    <a:pt x="2036" y="839"/>
                  </a:lnTo>
                  <a:lnTo>
                    <a:pt x="2036" y="831"/>
                  </a:lnTo>
                  <a:lnTo>
                    <a:pt x="2036" y="824"/>
                  </a:lnTo>
                  <a:lnTo>
                    <a:pt x="2036" y="816"/>
                  </a:lnTo>
                  <a:lnTo>
                    <a:pt x="2036" y="807"/>
                  </a:lnTo>
                  <a:lnTo>
                    <a:pt x="2036" y="797"/>
                  </a:lnTo>
                  <a:lnTo>
                    <a:pt x="2036" y="789"/>
                  </a:lnTo>
                  <a:lnTo>
                    <a:pt x="2036" y="782"/>
                  </a:lnTo>
                  <a:lnTo>
                    <a:pt x="2036" y="774"/>
                  </a:lnTo>
                  <a:lnTo>
                    <a:pt x="2036" y="767"/>
                  </a:lnTo>
                  <a:lnTo>
                    <a:pt x="2036" y="761"/>
                  </a:lnTo>
                  <a:lnTo>
                    <a:pt x="2036" y="755"/>
                  </a:lnTo>
                  <a:lnTo>
                    <a:pt x="2036" y="752"/>
                  </a:lnTo>
                  <a:lnTo>
                    <a:pt x="2036" y="746"/>
                  </a:lnTo>
                  <a:lnTo>
                    <a:pt x="2036" y="742"/>
                  </a:lnTo>
                  <a:lnTo>
                    <a:pt x="2036" y="740"/>
                  </a:lnTo>
                  <a:lnTo>
                    <a:pt x="2036" y="736"/>
                  </a:lnTo>
                  <a:lnTo>
                    <a:pt x="2036" y="735"/>
                  </a:lnTo>
                  <a:lnTo>
                    <a:pt x="2036" y="733"/>
                  </a:lnTo>
                  <a:lnTo>
                    <a:pt x="2034" y="733"/>
                  </a:lnTo>
                  <a:lnTo>
                    <a:pt x="2032" y="733"/>
                  </a:lnTo>
                  <a:lnTo>
                    <a:pt x="2030" y="733"/>
                  </a:lnTo>
                  <a:lnTo>
                    <a:pt x="2028" y="733"/>
                  </a:lnTo>
                  <a:lnTo>
                    <a:pt x="2024" y="733"/>
                  </a:lnTo>
                  <a:lnTo>
                    <a:pt x="2019" y="733"/>
                  </a:lnTo>
                  <a:lnTo>
                    <a:pt x="2015" y="733"/>
                  </a:lnTo>
                  <a:lnTo>
                    <a:pt x="2011" y="735"/>
                  </a:lnTo>
                  <a:lnTo>
                    <a:pt x="2005" y="735"/>
                  </a:lnTo>
                  <a:lnTo>
                    <a:pt x="1999" y="735"/>
                  </a:lnTo>
                  <a:lnTo>
                    <a:pt x="1993" y="735"/>
                  </a:lnTo>
                  <a:lnTo>
                    <a:pt x="1987" y="735"/>
                  </a:lnTo>
                  <a:lnTo>
                    <a:pt x="1978" y="736"/>
                  </a:lnTo>
                  <a:lnTo>
                    <a:pt x="1970" y="736"/>
                  </a:lnTo>
                  <a:lnTo>
                    <a:pt x="1962" y="736"/>
                  </a:lnTo>
                  <a:lnTo>
                    <a:pt x="1954" y="738"/>
                  </a:lnTo>
                  <a:lnTo>
                    <a:pt x="1946" y="738"/>
                  </a:lnTo>
                  <a:lnTo>
                    <a:pt x="1935" y="740"/>
                  </a:lnTo>
                  <a:lnTo>
                    <a:pt x="1927" y="742"/>
                  </a:lnTo>
                  <a:lnTo>
                    <a:pt x="1917" y="744"/>
                  </a:lnTo>
                  <a:lnTo>
                    <a:pt x="1909" y="748"/>
                  </a:lnTo>
                  <a:lnTo>
                    <a:pt x="1898" y="750"/>
                  </a:lnTo>
                  <a:lnTo>
                    <a:pt x="1890" y="754"/>
                  </a:lnTo>
                  <a:lnTo>
                    <a:pt x="1880" y="755"/>
                  </a:lnTo>
                  <a:lnTo>
                    <a:pt x="1870" y="759"/>
                  </a:lnTo>
                  <a:lnTo>
                    <a:pt x="1859" y="763"/>
                  </a:lnTo>
                  <a:lnTo>
                    <a:pt x="1849" y="767"/>
                  </a:lnTo>
                  <a:lnTo>
                    <a:pt x="1839" y="772"/>
                  </a:lnTo>
                  <a:lnTo>
                    <a:pt x="1829" y="776"/>
                  </a:lnTo>
                  <a:lnTo>
                    <a:pt x="1816" y="782"/>
                  </a:lnTo>
                  <a:lnTo>
                    <a:pt x="1806" y="786"/>
                  </a:lnTo>
                  <a:lnTo>
                    <a:pt x="1796" y="791"/>
                  </a:lnTo>
                  <a:lnTo>
                    <a:pt x="1785" y="797"/>
                  </a:lnTo>
                  <a:lnTo>
                    <a:pt x="1775" y="803"/>
                  </a:lnTo>
                  <a:lnTo>
                    <a:pt x="1765" y="808"/>
                  </a:lnTo>
                  <a:lnTo>
                    <a:pt x="1757" y="812"/>
                  </a:lnTo>
                  <a:lnTo>
                    <a:pt x="1748" y="818"/>
                  </a:lnTo>
                  <a:lnTo>
                    <a:pt x="1740" y="824"/>
                  </a:lnTo>
                  <a:lnTo>
                    <a:pt x="1732" y="829"/>
                  </a:lnTo>
                  <a:lnTo>
                    <a:pt x="1724" y="835"/>
                  </a:lnTo>
                  <a:lnTo>
                    <a:pt x="1716" y="841"/>
                  </a:lnTo>
                  <a:lnTo>
                    <a:pt x="1709" y="846"/>
                  </a:lnTo>
                  <a:lnTo>
                    <a:pt x="1701" y="854"/>
                  </a:lnTo>
                  <a:lnTo>
                    <a:pt x="1695" y="860"/>
                  </a:lnTo>
                  <a:lnTo>
                    <a:pt x="1689" y="865"/>
                  </a:lnTo>
                  <a:lnTo>
                    <a:pt x="1683" y="871"/>
                  </a:lnTo>
                  <a:lnTo>
                    <a:pt x="1677" y="877"/>
                  </a:lnTo>
                  <a:lnTo>
                    <a:pt x="1673" y="882"/>
                  </a:lnTo>
                  <a:lnTo>
                    <a:pt x="1666" y="888"/>
                  </a:lnTo>
                  <a:lnTo>
                    <a:pt x="1662" y="892"/>
                  </a:lnTo>
                  <a:lnTo>
                    <a:pt x="1658" y="897"/>
                  </a:lnTo>
                  <a:lnTo>
                    <a:pt x="1654" y="901"/>
                  </a:lnTo>
                  <a:lnTo>
                    <a:pt x="1652" y="905"/>
                  </a:lnTo>
                  <a:lnTo>
                    <a:pt x="1648" y="907"/>
                  </a:lnTo>
                  <a:lnTo>
                    <a:pt x="1646" y="911"/>
                  </a:lnTo>
                  <a:lnTo>
                    <a:pt x="1644" y="913"/>
                  </a:lnTo>
                  <a:lnTo>
                    <a:pt x="1642" y="914"/>
                  </a:lnTo>
                  <a:lnTo>
                    <a:pt x="1640" y="916"/>
                  </a:lnTo>
                  <a:lnTo>
                    <a:pt x="1638" y="918"/>
                  </a:lnTo>
                  <a:lnTo>
                    <a:pt x="1638" y="920"/>
                  </a:lnTo>
                  <a:lnTo>
                    <a:pt x="1636" y="920"/>
                  </a:lnTo>
                  <a:lnTo>
                    <a:pt x="1636" y="918"/>
                  </a:lnTo>
                  <a:lnTo>
                    <a:pt x="0" y="916"/>
                  </a:lnTo>
                  <a:lnTo>
                    <a:pt x="0" y="148"/>
                  </a:lnTo>
                  <a:lnTo>
                    <a:pt x="2028" y="14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 cap="flat" cmpd="sng">
              <a:solidFill>
                <a:srgbClr val="71C5E8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800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7" name="Freeform 32">
              <a:extLst>
                <a:ext uri="{FF2B5EF4-FFF2-40B4-BE49-F238E27FC236}">
                  <a16:creationId xmlns:a16="http://schemas.microsoft.com/office/drawing/2014/main" id="{95F344C0-D1A0-7547-A70B-437D578BDAD4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gray">
            <a:xfrm>
              <a:off x="5875707" y="2617393"/>
              <a:ext cx="1773448" cy="1854356"/>
            </a:xfrm>
            <a:custGeom>
              <a:avLst/>
              <a:gdLst>
                <a:gd name="T0" fmla="*/ 2147483647 w 521"/>
                <a:gd name="T1" fmla="*/ 2147483647 h 552"/>
                <a:gd name="T2" fmla="*/ 2147483647 w 521"/>
                <a:gd name="T3" fmla="*/ 2147483647 h 552"/>
                <a:gd name="T4" fmla="*/ 2147483647 w 521"/>
                <a:gd name="T5" fmla="*/ 2147483647 h 552"/>
                <a:gd name="T6" fmla="*/ 2147483647 w 521"/>
                <a:gd name="T7" fmla="*/ 2147483647 h 552"/>
                <a:gd name="T8" fmla="*/ 2147483647 w 521"/>
                <a:gd name="T9" fmla="*/ 2147483647 h 552"/>
                <a:gd name="T10" fmla="*/ 2147483647 w 521"/>
                <a:gd name="T11" fmla="*/ 2147483647 h 552"/>
                <a:gd name="T12" fmla="*/ 2147483647 w 521"/>
                <a:gd name="T13" fmla="*/ 2147483647 h 552"/>
                <a:gd name="T14" fmla="*/ 2147483647 w 521"/>
                <a:gd name="T15" fmla="*/ 2147483647 h 552"/>
                <a:gd name="T16" fmla="*/ 2147483647 w 521"/>
                <a:gd name="T17" fmla="*/ 2147483647 h 552"/>
                <a:gd name="T18" fmla="*/ 2147483647 w 521"/>
                <a:gd name="T19" fmla="*/ 2147483647 h 552"/>
                <a:gd name="T20" fmla="*/ 2147483647 w 521"/>
                <a:gd name="T21" fmla="*/ 2147483647 h 552"/>
                <a:gd name="T22" fmla="*/ 2147483647 w 521"/>
                <a:gd name="T23" fmla="*/ 2147483647 h 552"/>
                <a:gd name="T24" fmla="*/ 2147483647 w 521"/>
                <a:gd name="T25" fmla="*/ 2147483647 h 552"/>
                <a:gd name="T26" fmla="*/ 2147483647 w 521"/>
                <a:gd name="T27" fmla="*/ 2147483647 h 552"/>
                <a:gd name="T28" fmla="*/ 2147483647 w 521"/>
                <a:gd name="T29" fmla="*/ 2147483647 h 552"/>
                <a:gd name="T30" fmla="*/ 2147483647 w 521"/>
                <a:gd name="T31" fmla="*/ 2147483647 h 552"/>
                <a:gd name="T32" fmla="*/ 2147483647 w 521"/>
                <a:gd name="T33" fmla="*/ 2147483647 h 552"/>
                <a:gd name="T34" fmla="*/ 2147483647 w 521"/>
                <a:gd name="T35" fmla="*/ 2147483647 h 552"/>
                <a:gd name="T36" fmla="*/ 2147483647 w 521"/>
                <a:gd name="T37" fmla="*/ 2147483647 h 552"/>
                <a:gd name="T38" fmla="*/ 2147483647 w 521"/>
                <a:gd name="T39" fmla="*/ 2147483647 h 552"/>
                <a:gd name="T40" fmla="*/ 2147483647 w 521"/>
                <a:gd name="T41" fmla="*/ 2147483647 h 552"/>
                <a:gd name="T42" fmla="*/ 2147483647 w 521"/>
                <a:gd name="T43" fmla="*/ 2147483647 h 552"/>
                <a:gd name="T44" fmla="*/ 2147483647 w 521"/>
                <a:gd name="T45" fmla="*/ 2147483647 h 552"/>
                <a:gd name="T46" fmla="*/ 2147483647 w 521"/>
                <a:gd name="T47" fmla="*/ 2147483647 h 552"/>
                <a:gd name="T48" fmla="*/ 2147483647 w 521"/>
                <a:gd name="T49" fmla="*/ 2147483647 h 552"/>
                <a:gd name="T50" fmla="*/ 2147483647 w 521"/>
                <a:gd name="T51" fmla="*/ 2147483647 h 552"/>
                <a:gd name="T52" fmla="*/ 2147483647 w 521"/>
                <a:gd name="T53" fmla="*/ 2147483647 h 552"/>
                <a:gd name="T54" fmla="*/ 2147483647 w 521"/>
                <a:gd name="T55" fmla="*/ 2147483647 h 552"/>
                <a:gd name="T56" fmla="*/ 2147483647 w 521"/>
                <a:gd name="T57" fmla="*/ 2147483647 h 552"/>
                <a:gd name="T58" fmla="*/ 2147483647 w 521"/>
                <a:gd name="T59" fmla="*/ 2147483647 h 552"/>
                <a:gd name="T60" fmla="*/ 2147483647 w 521"/>
                <a:gd name="T61" fmla="*/ 2147483647 h 552"/>
                <a:gd name="T62" fmla="*/ 2147483647 w 521"/>
                <a:gd name="T63" fmla="*/ 2147483647 h 552"/>
                <a:gd name="T64" fmla="*/ 2147483647 w 521"/>
                <a:gd name="T65" fmla="*/ 2147483647 h 552"/>
                <a:gd name="T66" fmla="*/ 2147483647 w 521"/>
                <a:gd name="T67" fmla="*/ 2147483647 h 552"/>
                <a:gd name="T68" fmla="*/ 2147483647 w 521"/>
                <a:gd name="T69" fmla="*/ 2147483647 h 552"/>
                <a:gd name="T70" fmla="*/ 2147483647 w 521"/>
                <a:gd name="T71" fmla="*/ 2147483647 h 552"/>
                <a:gd name="T72" fmla="*/ 2147483647 w 521"/>
                <a:gd name="T73" fmla="*/ 0 h 552"/>
                <a:gd name="T74" fmla="*/ 2147483647 w 521"/>
                <a:gd name="T75" fmla="*/ 2147483647 h 552"/>
                <a:gd name="T76" fmla="*/ 2147483647 w 521"/>
                <a:gd name="T77" fmla="*/ 2147483647 h 552"/>
                <a:gd name="T78" fmla="*/ 2147483647 w 521"/>
                <a:gd name="T79" fmla="*/ 2147483647 h 552"/>
                <a:gd name="T80" fmla="*/ 2147483647 w 521"/>
                <a:gd name="T81" fmla="*/ 2147483647 h 552"/>
                <a:gd name="T82" fmla="*/ 2147483647 w 521"/>
                <a:gd name="T83" fmla="*/ 2147483647 h 552"/>
                <a:gd name="T84" fmla="*/ 2147483647 w 521"/>
                <a:gd name="T85" fmla="*/ 2147483647 h 552"/>
                <a:gd name="T86" fmla="*/ 2147483647 w 521"/>
                <a:gd name="T87" fmla="*/ 2147483647 h 552"/>
                <a:gd name="T88" fmla="*/ 2147483647 w 521"/>
                <a:gd name="T89" fmla="*/ 2147483647 h 552"/>
                <a:gd name="T90" fmla="*/ 2147483647 w 521"/>
                <a:gd name="T91" fmla="*/ 2147483647 h 552"/>
                <a:gd name="T92" fmla="*/ 2147483647 w 521"/>
                <a:gd name="T93" fmla="*/ 2147483647 h 552"/>
                <a:gd name="T94" fmla="*/ 0 w 521"/>
                <a:gd name="T95" fmla="*/ 2147483647 h 552"/>
                <a:gd name="T96" fmla="*/ 2147483647 w 521"/>
                <a:gd name="T97" fmla="*/ 2147483647 h 552"/>
                <a:gd name="T98" fmla="*/ 2147483647 w 521"/>
                <a:gd name="T99" fmla="*/ 2147483647 h 552"/>
                <a:gd name="T100" fmla="*/ 2147483647 w 521"/>
                <a:gd name="T101" fmla="*/ 2147483647 h 552"/>
                <a:gd name="T102" fmla="*/ 2147483647 w 521"/>
                <a:gd name="T103" fmla="*/ 2147483647 h 552"/>
                <a:gd name="T104" fmla="*/ 2147483647 w 521"/>
                <a:gd name="T105" fmla="*/ 2147483647 h 552"/>
                <a:gd name="T106" fmla="*/ 2147483647 w 521"/>
                <a:gd name="T107" fmla="*/ 2147483647 h 552"/>
                <a:gd name="T108" fmla="*/ 2147483647 w 521"/>
                <a:gd name="T109" fmla="*/ 2147483647 h 552"/>
                <a:gd name="T110" fmla="*/ 2147483647 w 521"/>
                <a:gd name="T111" fmla="*/ 2147483647 h 552"/>
                <a:gd name="T112" fmla="*/ 2147483647 w 521"/>
                <a:gd name="T113" fmla="*/ 2147483647 h 552"/>
                <a:gd name="T114" fmla="*/ 2147483647 w 521"/>
                <a:gd name="T115" fmla="*/ 2147483647 h 552"/>
                <a:gd name="T116" fmla="*/ 2147483647 w 521"/>
                <a:gd name="T117" fmla="*/ 2147483647 h 5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21"/>
                <a:gd name="T178" fmla="*/ 0 h 552"/>
                <a:gd name="T179" fmla="*/ 521 w 521"/>
                <a:gd name="T180" fmla="*/ 552 h 5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21" h="552">
                  <a:moveTo>
                    <a:pt x="155" y="471"/>
                  </a:moveTo>
                  <a:lnTo>
                    <a:pt x="155" y="471"/>
                  </a:lnTo>
                  <a:lnTo>
                    <a:pt x="154" y="471"/>
                  </a:lnTo>
                  <a:lnTo>
                    <a:pt x="153" y="471"/>
                  </a:lnTo>
                  <a:lnTo>
                    <a:pt x="152" y="472"/>
                  </a:lnTo>
                  <a:lnTo>
                    <a:pt x="151" y="472"/>
                  </a:lnTo>
                  <a:lnTo>
                    <a:pt x="150" y="472"/>
                  </a:lnTo>
                  <a:lnTo>
                    <a:pt x="148" y="473"/>
                  </a:lnTo>
                  <a:lnTo>
                    <a:pt x="146" y="474"/>
                  </a:lnTo>
                  <a:lnTo>
                    <a:pt x="144" y="475"/>
                  </a:lnTo>
                  <a:lnTo>
                    <a:pt x="141" y="475"/>
                  </a:lnTo>
                  <a:lnTo>
                    <a:pt x="138" y="476"/>
                  </a:lnTo>
                  <a:lnTo>
                    <a:pt x="135" y="477"/>
                  </a:lnTo>
                  <a:lnTo>
                    <a:pt x="131" y="479"/>
                  </a:lnTo>
                  <a:lnTo>
                    <a:pt x="128" y="480"/>
                  </a:lnTo>
                  <a:lnTo>
                    <a:pt x="124" y="481"/>
                  </a:lnTo>
                  <a:lnTo>
                    <a:pt x="119" y="483"/>
                  </a:lnTo>
                  <a:lnTo>
                    <a:pt x="115" y="484"/>
                  </a:lnTo>
                  <a:lnTo>
                    <a:pt x="111" y="485"/>
                  </a:lnTo>
                  <a:lnTo>
                    <a:pt x="107" y="487"/>
                  </a:lnTo>
                  <a:lnTo>
                    <a:pt x="104" y="488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5" y="491"/>
                  </a:lnTo>
                  <a:lnTo>
                    <a:pt x="93" y="492"/>
                  </a:lnTo>
                  <a:lnTo>
                    <a:pt x="91" y="492"/>
                  </a:lnTo>
                  <a:lnTo>
                    <a:pt x="89" y="493"/>
                  </a:lnTo>
                  <a:lnTo>
                    <a:pt x="88" y="493"/>
                  </a:lnTo>
                  <a:lnTo>
                    <a:pt x="86" y="494"/>
                  </a:lnTo>
                  <a:lnTo>
                    <a:pt x="85" y="494"/>
                  </a:lnTo>
                  <a:lnTo>
                    <a:pt x="84" y="494"/>
                  </a:lnTo>
                  <a:lnTo>
                    <a:pt x="85" y="495"/>
                  </a:lnTo>
                  <a:lnTo>
                    <a:pt x="86" y="495"/>
                  </a:lnTo>
                  <a:lnTo>
                    <a:pt x="89" y="495"/>
                  </a:lnTo>
                  <a:lnTo>
                    <a:pt x="92" y="496"/>
                  </a:lnTo>
                  <a:lnTo>
                    <a:pt x="97" y="497"/>
                  </a:lnTo>
                  <a:lnTo>
                    <a:pt x="102" y="498"/>
                  </a:lnTo>
                  <a:lnTo>
                    <a:pt x="109" y="500"/>
                  </a:lnTo>
                  <a:lnTo>
                    <a:pt x="116" y="502"/>
                  </a:lnTo>
                  <a:lnTo>
                    <a:pt x="125" y="503"/>
                  </a:lnTo>
                  <a:lnTo>
                    <a:pt x="134" y="505"/>
                  </a:lnTo>
                  <a:lnTo>
                    <a:pt x="145" y="508"/>
                  </a:lnTo>
                  <a:lnTo>
                    <a:pt x="157" y="510"/>
                  </a:lnTo>
                  <a:lnTo>
                    <a:pt x="169" y="513"/>
                  </a:lnTo>
                  <a:lnTo>
                    <a:pt x="183" y="516"/>
                  </a:lnTo>
                  <a:lnTo>
                    <a:pt x="197" y="519"/>
                  </a:lnTo>
                  <a:lnTo>
                    <a:pt x="213" y="523"/>
                  </a:lnTo>
                  <a:lnTo>
                    <a:pt x="229" y="526"/>
                  </a:lnTo>
                  <a:lnTo>
                    <a:pt x="243" y="529"/>
                  </a:lnTo>
                  <a:lnTo>
                    <a:pt x="257" y="532"/>
                  </a:lnTo>
                  <a:lnTo>
                    <a:pt x="269" y="535"/>
                  </a:lnTo>
                  <a:lnTo>
                    <a:pt x="281" y="537"/>
                  </a:lnTo>
                  <a:lnTo>
                    <a:pt x="291" y="540"/>
                  </a:lnTo>
                  <a:lnTo>
                    <a:pt x="301" y="542"/>
                  </a:lnTo>
                  <a:lnTo>
                    <a:pt x="309" y="544"/>
                  </a:lnTo>
                  <a:lnTo>
                    <a:pt x="317" y="545"/>
                  </a:lnTo>
                  <a:lnTo>
                    <a:pt x="324" y="547"/>
                  </a:lnTo>
                  <a:lnTo>
                    <a:pt x="329" y="548"/>
                  </a:lnTo>
                  <a:lnTo>
                    <a:pt x="334" y="549"/>
                  </a:lnTo>
                  <a:lnTo>
                    <a:pt x="337" y="550"/>
                  </a:lnTo>
                  <a:lnTo>
                    <a:pt x="340" y="550"/>
                  </a:lnTo>
                  <a:lnTo>
                    <a:pt x="341" y="550"/>
                  </a:lnTo>
                  <a:lnTo>
                    <a:pt x="342" y="551"/>
                  </a:lnTo>
                  <a:lnTo>
                    <a:pt x="342" y="550"/>
                  </a:lnTo>
                  <a:lnTo>
                    <a:pt x="343" y="549"/>
                  </a:lnTo>
                  <a:lnTo>
                    <a:pt x="345" y="547"/>
                  </a:lnTo>
                  <a:lnTo>
                    <a:pt x="347" y="544"/>
                  </a:lnTo>
                  <a:lnTo>
                    <a:pt x="350" y="541"/>
                  </a:lnTo>
                  <a:lnTo>
                    <a:pt x="354" y="537"/>
                  </a:lnTo>
                  <a:lnTo>
                    <a:pt x="359" y="531"/>
                  </a:lnTo>
                  <a:lnTo>
                    <a:pt x="364" y="526"/>
                  </a:lnTo>
                  <a:lnTo>
                    <a:pt x="370" y="519"/>
                  </a:lnTo>
                  <a:lnTo>
                    <a:pt x="377" y="512"/>
                  </a:lnTo>
                  <a:lnTo>
                    <a:pt x="384" y="503"/>
                  </a:lnTo>
                  <a:lnTo>
                    <a:pt x="392" y="494"/>
                  </a:lnTo>
                  <a:lnTo>
                    <a:pt x="401" y="485"/>
                  </a:lnTo>
                  <a:lnTo>
                    <a:pt x="410" y="474"/>
                  </a:lnTo>
                  <a:lnTo>
                    <a:pt x="420" y="463"/>
                  </a:lnTo>
                  <a:lnTo>
                    <a:pt x="431" y="451"/>
                  </a:lnTo>
                  <a:lnTo>
                    <a:pt x="442" y="439"/>
                  </a:lnTo>
                  <a:lnTo>
                    <a:pt x="452" y="428"/>
                  </a:lnTo>
                  <a:lnTo>
                    <a:pt x="461" y="417"/>
                  </a:lnTo>
                  <a:lnTo>
                    <a:pt x="470" y="407"/>
                  </a:lnTo>
                  <a:lnTo>
                    <a:pt x="478" y="398"/>
                  </a:lnTo>
                  <a:lnTo>
                    <a:pt x="485" y="390"/>
                  </a:lnTo>
                  <a:lnTo>
                    <a:pt x="492" y="383"/>
                  </a:lnTo>
                  <a:lnTo>
                    <a:pt x="498" y="376"/>
                  </a:lnTo>
                  <a:lnTo>
                    <a:pt x="503" y="370"/>
                  </a:lnTo>
                  <a:lnTo>
                    <a:pt x="508" y="365"/>
                  </a:lnTo>
                  <a:lnTo>
                    <a:pt x="511" y="361"/>
                  </a:lnTo>
                  <a:lnTo>
                    <a:pt x="515" y="357"/>
                  </a:lnTo>
                  <a:lnTo>
                    <a:pt x="517" y="355"/>
                  </a:lnTo>
                  <a:lnTo>
                    <a:pt x="519" y="353"/>
                  </a:lnTo>
                  <a:lnTo>
                    <a:pt x="520" y="352"/>
                  </a:lnTo>
                  <a:lnTo>
                    <a:pt x="520" y="351"/>
                  </a:lnTo>
                  <a:lnTo>
                    <a:pt x="519" y="352"/>
                  </a:lnTo>
                  <a:lnTo>
                    <a:pt x="518" y="352"/>
                  </a:lnTo>
                  <a:lnTo>
                    <a:pt x="517" y="352"/>
                  </a:lnTo>
                  <a:lnTo>
                    <a:pt x="515" y="353"/>
                  </a:lnTo>
                  <a:lnTo>
                    <a:pt x="513" y="353"/>
                  </a:lnTo>
                  <a:lnTo>
                    <a:pt x="511" y="354"/>
                  </a:lnTo>
                  <a:lnTo>
                    <a:pt x="509" y="355"/>
                  </a:lnTo>
                  <a:lnTo>
                    <a:pt x="506" y="356"/>
                  </a:lnTo>
                  <a:lnTo>
                    <a:pt x="503" y="357"/>
                  </a:lnTo>
                  <a:lnTo>
                    <a:pt x="500" y="358"/>
                  </a:lnTo>
                  <a:lnTo>
                    <a:pt x="496" y="359"/>
                  </a:lnTo>
                  <a:lnTo>
                    <a:pt x="492" y="360"/>
                  </a:lnTo>
                  <a:lnTo>
                    <a:pt x="488" y="362"/>
                  </a:lnTo>
                  <a:lnTo>
                    <a:pt x="484" y="363"/>
                  </a:lnTo>
                  <a:lnTo>
                    <a:pt x="479" y="364"/>
                  </a:lnTo>
                  <a:lnTo>
                    <a:pt x="475" y="366"/>
                  </a:lnTo>
                  <a:lnTo>
                    <a:pt x="471" y="367"/>
                  </a:lnTo>
                  <a:lnTo>
                    <a:pt x="468" y="368"/>
                  </a:lnTo>
                  <a:lnTo>
                    <a:pt x="465" y="369"/>
                  </a:lnTo>
                  <a:lnTo>
                    <a:pt x="462" y="370"/>
                  </a:lnTo>
                  <a:lnTo>
                    <a:pt x="459" y="371"/>
                  </a:lnTo>
                  <a:lnTo>
                    <a:pt x="457" y="372"/>
                  </a:lnTo>
                  <a:lnTo>
                    <a:pt x="454" y="373"/>
                  </a:lnTo>
                  <a:lnTo>
                    <a:pt x="453" y="373"/>
                  </a:lnTo>
                  <a:lnTo>
                    <a:pt x="451" y="374"/>
                  </a:lnTo>
                  <a:lnTo>
                    <a:pt x="450" y="374"/>
                  </a:lnTo>
                  <a:lnTo>
                    <a:pt x="449" y="374"/>
                  </a:lnTo>
                  <a:lnTo>
                    <a:pt x="448" y="375"/>
                  </a:lnTo>
                  <a:lnTo>
                    <a:pt x="447" y="375"/>
                  </a:lnTo>
                  <a:lnTo>
                    <a:pt x="447" y="374"/>
                  </a:lnTo>
                  <a:lnTo>
                    <a:pt x="447" y="373"/>
                  </a:lnTo>
                  <a:lnTo>
                    <a:pt x="446" y="371"/>
                  </a:lnTo>
                  <a:lnTo>
                    <a:pt x="445" y="369"/>
                  </a:lnTo>
                  <a:lnTo>
                    <a:pt x="444" y="367"/>
                  </a:lnTo>
                  <a:lnTo>
                    <a:pt x="443" y="364"/>
                  </a:lnTo>
                  <a:lnTo>
                    <a:pt x="442" y="361"/>
                  </a:lnTo>
                  <a:lnTo>
                    <a:pt x="440" y="357"/>
                  </a:lnTo>
                  <a:lnTo>
                    <a:pt x="438" y="353"/>
                  </a:lnTo>
                  <a:lnTo>
                    <a:pt x="437" y="348"/>
                  </a:lnTo>
                  <a:lnTo>
                    <a:pt x="435" y="343"/>
                  </a:lnTo>
                  <a:lnTo>
                    <a:pt x="432" y="337"/>
                  </a:lnTo>
                  <a:lnTo>
                    <a:pt x="430" y="331"/>
                  </a:lnTo>
                  <a:lnTo>
                    <a:pt x="427" y="325"/>
                  </a:lnTo>
                  <a:lnTo>
                    <a:pt x="424" y="318"/>
                  </a:lnTo>
                  <a:lnTo>
                    <a:pt x="422" y="311"/>
                  </a:lnTo>
                  <a:lnTo>
                    <a:pt x="418" y="303"/>
                  </a:lnTo>
                  <a:lnTo>
                    <a:pt x="415" y="296"/>
                  </a:lnTo>
                  <a:lnTo>
                    <a:pt x="411" y="289"/>
                  </a:lnTo>
                  <a:lnTo>
                    <a:pt x="408" y="282"/>
                  </a:lnTo>
                  <a:lnTo>
                    <a:pt x="404" y="274"/>
                  </a:lnTo>
                  <a:lnTo>
                    <a:pt x="399" y="267"/>
                  </a:lnTo>
                  <a:lnTo>
                    <a:pt x="395" y="260"/>
                  </a:lnTo>
                  <a:lnTo>
                    <a:pt x="390" y="252"/>
                  </a:lnTo>
                  <a:lnTo>
                    <a:pt x="385" y="245"/>
                  </a:lnTo>
                  <a:lnTo>
                    <a:pt x="380" y="237"/>
                  </a:lnTo>
                  <a:lnTo>
                    <a:pt x="375" y="229"/>
                  </a:lnTo>
                  <a:lnTo>
                    <a:pt x="370" y="222"/>
                  </a:lnTo>
                  <a:lnTo>
                    <a:pt x="364" y="214"/>
                  </a:lnTo>
                  <a:lnTo>
                    <a:pt x="358" y="206"/>
                  </a:lnTo>
                  <a:lnTo>
                    <a:pt x="352" y="199"/>
                  </a:lnTo>
                  <a:lnTo>
                    <a:pt x="346" y="191"/>
                  </a:lnTo>
                  <a:lnTo>
                    <a:pt x="339" y="184"/>
                  </a:lnTo>
                  <a:lnTo>
                    <a:pt x="333" y="176"/>
                  </a:lnTo>
                  <a:lnTo>
                    <a:pt x="327" y="169"/>
                  </a:lnTo>
                  <a:lnTo>
                    <a:pt x="320" y="162"/>
                  </a:lnTo>
                  <a:lnTo>
                    <a:pt x="314" y="155"/>
                  </a:lnTo>
                  <a:lnTo>
                    <a:pt x="307" y="149"/>
                  </a:lnTo>
                  <a:lnTo>
                    <a:pt x="300" y="142"/>
                  </a:lnTo>
                  <a:lnTo>
                    <a:pt x="294" y="136"/>
                  </a:lnTo>
                  <a:lnTo>
                    <a:pt x="287" y="130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6" y="112"/>
                  </a:lnTo>
                  <a:lnTo>
                    <a:pt x="259" y="106"/>
                  </a:lnTo>
                  <a:lnTo>
                    <a:pt x="252" y="101"/>
                  </a:lnTo>
                  <a:lnTo>
                    <a:pt x="245" y="96"/>
                  </a:lnTo>
                  <a:lnTo>
                    <a:pt x="238" y="91"/>
                  </a:lnTo>
                  <a:lnTo>
                    <a:pt x="231" y="86"/>
                  </a:lnTo>
                  <a:lnTo>
                    <a:pt x="224" y="81"/>
                  </a:lnTo>
                  <a:lnTo>
                    <a:pt x="216" y="77"/>
                  </a:lnTo>
                  <a:lnTo>
                    <a:pt x="209" y="72"/>
                  </a:lnTo>
                  <a:lnTo>
                    <a:pt x="202" y="68"/>
                  </a:lnTo>
                  <a:lnTo>
                    <a:pt x="195" y="64"/>
                  </a:lnTo>
                  <a:lnTo>
                    <a:pt x="188" y="60"/>
                  </a:lnTo>
                  <a:lnTo>
                    <a:pt x="181" y="56"/>
                  </a:lnTo>
                  <a:lnTo>
                    <a:pt x="174" y="52"/>
                  </a:lnTo>
                  <a:lnTo>
                    <a:pt x="167" y="49"/>
                  </a:lnTo>
                  <a:lnTo>
                    <a:pt x="160" y="46"/>
                  </a:lnTo>
                  <a:lnTo>
                    <a:pt x="153" y="43"/>
                  </a:lnTo>
                  <a:lnTo>
                    <a:pt x="146" y="39"/>
                  </a:lnTo>
                  <a:lnTo>
                    <a:pt x="139" y="37"/>
                  </a:lnTo>
                  <a:lnTo>
                    <a:pt x="132" y="34"/>
                  </a:lnTo>
                  <a:lnTo>
                    <a:pt x="125" y="31"/>
                  </a:lnTo>
                  <a:lnTo>
                    <a:pt x="119" y="29"/>
                  </a:lnTo>
                  <a:lnTo>
                    <a:pt x="112" y="27"/>
                  </a:lnTo>
                  <a:lnTo>
                    <a:pt x="106" y="24"/>
                  </a:lnTo>
                  <a:lnTo>
                    <a:pt x="100" y="22"/>
                  </a:lnTo>
                  <a:lnTo>
                    <a:pt x="94" y="20"/>
                  </a:lnTo>
                  <a:lnTo>
                    <a:pt x="88" y="18"/>
                  </a:lnTo>
                  <a:lnTo>
                    <a:pt x="82" y="17"/>
                  </a:lnTo>
                  <a:lnTo>
                    <a:pt x="77" y="15"/>
                  </a:lnTo>
                  <a:lnTo>
                    <a:pt x="71" y="13"/>
                  </a:lnTo>
                  <a:lnTo>
                    <a:pt x="66" y="12"/>
                  </a:lnTo>
                  <a:lnTo>
                    <a:pt x="61" y="11"/>
                  </a:lnTo>
                  <a:lnTo>
                    <a:pt x="56" y="9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6"/>
                  </a:lnTo>
                  <a:lnTo>
                    <a:pt x="39" y="6"/>
                  </a:lnTo>
                  <a:lnTo>
                    <a:pt x="35" y="5"/>
                  </a:lnTo>
                  <a:lnTo>
                    <a:pt x="32" y="4"/>
                  </a:lnTo>
                  <a:lnTo>
                    <a:pt x="28" y="4"/>
                  </a:lnTo>
                  <a:lnTo>
                    <a:pt x="25" y="3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4" y="7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20" y="19"/>
                  </a:lnTo>
                  <a:lnTo>
                    <a:pt x="23" y="24"/>
                  </a:lnTo>
                  <a:lnTo>
                    <a:pt x="26" y="29"/>
                  </a:lnTo>
                  <a:lnTo>
                    <a:pt x="30" y="35"/>
                  </a:lnTo>
                  <a:lnTo>
                    <a:pt x="33" y="42"/>
                  </a:lnTo>
                  <a:lnTo>
                    <a:pt x="38" y="49"/>
                  </a:lnTo>
                  <a:lnTo>
                    <a:pt x="42" y="57"/>
                  </a:lnTo>
                  <a:lnTo>
                    <a:pt x="47" y="66"/>
                  </a:lnTo>
                  <a:lnTo>
                    <a:pt x="52" y="75"/>
                  </a:lnTo>
                  <a:lnTo>
                    <a:pt x="57" y="84"/>
                  </a:lnTo>
                  <a:lnTo>
                    <a:pt x="62" y="92"/>
                  </a:lnTo>
                  <a:lnTo>
                    <a:pt x="67" y="100"/>
                  </a:lnTo>
                  <a:lnTo>
                    <a:pt x="71" y="108"/>
                  </a:lnTo>
                  <a:lnTo>
                    <a:pt x="75" y="114"/>
                  </a:lnTo>
                  <a:lnTo>
                    <a:pt x="78" y="121"/>
                  </a:lnTo>
                  <a:lnTo>
                    <a:pt x="81" y="126"/>
                  </a:lnTo>
                  <a:lnTo>
                    <a:pt x="84" y="131"/>
                  </a:lnTo>
                  <a:lnTo>
                    <a:pt x="87" y="135"/>
                  </a:lnTo>
                  <a:lnTo>
                    <a:pt x="89" y="139"/>
                  </a:lnTo>
                  <a:lnTo>
                    <a:pt x="91" y="142"/>
                  </a:lnTo>
                  <a:lnTo>
                    <a:pt x="92" y="145"/>
                  </a:lnTo>
                  <a:lnTo>
                    <a:pt x="93" y="147"/>
                  </a:lnTo>
                  <a:lnTo>
                    <a:pt x="94" y="149"/>
                  </a:lnTo>
                  <a:lnTo>
                    <a:pt x="95" y="149"/>
                  </a:lnTo>
                  <a:lnTo>
                    <a:pt x="95" y="150"/>
                  </a:lnTo>
                  <a:lnTo>
                    <a:pt x="94" y="151"/>
                  </a:lnTo>
                  <a:lnTo>
                    <a:pt x="93" y="153"/>
                  </a:lnTo>
                  <a:lnTo>
                    <a:pt x="92" y="155"/>
                  </a:lnTo>
                  <a:lnTo>
                    <a:pt x="90" y="158"/>
                  </a:lnTo>
                  <a:lnTo>
                    <a:pt x="88" y="161"/>
                  </a:lnTo>
                  <a:lnTo>
                    <a:pt x="86" y="166"/>
                  </a:lnTo>
                  <a:lnTo>
                    <a:pt x="83" y="170"/>
                  </a:lnTo>
                  <a:lnTo>
                    <a:pt x="80" y="176"/>
                  </a:lnTo>
                  <a:lnTo>
                    <a:pt x="76" y="182"/>
                  </a:lnTo>
                  <a:lnTo>
                    <a:pt x="72" y="189"/>
                  </a:lnTo>
                  <a:lnTo>
                    <a:pt x="68" y="196"/>
                  </a:lnTo>
                  <a:lnTo>
                    <a:pt x="63" y="205"/>
                  </a:lnTo>
                  <a:lnTo>
                    <a:pt x="58" y="213"/>
                  </a:lnTo>
                  <a:lnTo>
                    <a:pt x="53" y="223"/>
                  </a:lnTo>
                  <a:lnTo>
                    <a:pt x="47" y="233"/>
                  </a:lnTo>
                  <a:lnTo>
                    <a:pt x="42" y="243"/>
                  </a:lnTo>
                  <a:lnTo>
                    <a:pt x="36" y="252"/>
                  </a:lnTo>
                  <a:lnTo>
                    <a:pt x="31" y="261"/>
                  </a:lnTo>
                  <a:lnTo>
                    <a:pt x="26" y="269"/>
                  </a:lnTo>
                  <a:lnTo>
                    <a:pt x="22" y="276"/>
                  </a:lnTo>
                  <a:lnTo>
                    <a:pt x="18" y="283"/>
                  </a:lnTo>
                  <a:lnTo>
                    <a:pt x="15" y="289"/>
                  </a:lnTo>
                  <a:lnTo>
                    <a:pt x="12" y="295"/>
                  </a:lnTo>
                  <a:lnTo>
                    <a:pt x="9" y="300"/>
                  </a:lnTo>
                  <a:lnTo>
                    <a:pt x="6" y="304"/>
                  </a:lnTo>
                  <a:lnTo>
                    <a:pt x="4" y="308"/>
                  </a:lnTo>
                  <a:lnTo>
                    <a:pt x="3" y="310"/>
                  </a:lnTo>
                  <a:lnTo>
                    <a:pt x="1" y="313"/>
                  </a:lnTo>
                  <a:lnTo>
                    <a:pt x="0" y="314"/>
                  </a:lnTo>
                  <a:lnTo>
                    <a:pt x="0" y="315"/>
                  </a:lnTo>
                  <a:lnTo>
                    <a:pt x="0" y="316"/>
                  </a:lnTo>
                  <a:lnTo>
                    <a:pt x="1" y="316"/>
                  </a:lnTo>
                  <a:lnTo>
                    <a:pt x="2" y="316"/>
                  </a:lnTo>
                  <a:lnTo>
                    <a:pt x="3" y="317"/>
                  </a:lnTo>
                  <a:lnTo>
                    <a:pt x="4" y="317"/>
                  </a:lnTo>
                  <a:lnTo>
                    <a:pt x="5" y="318"/>
                  </a:lnTo>
                  <a:lnTo>
                    <a:pt x="7" y="318"/>
                  </a:lnTo>
                  <a:lnTo>
                    <a:pt x="9" y="319"/>
                  </a:lnTo>
                  <a:lnTo>
                    <a:pt x="11" y="320"/>
                  </a:lnTo>
                  <a:lnTo>
                    <a:pt x="13" y="321"/>
                  </a:lnTo>
                  <a:lnTo>
                    <a:pt x="16" y="322"/>
                  </a:lnTo>
                  <a:lnTo>
                    <a:pt x="19" y="323"/>
                  </a:lnTo>
                  <a:lnTo>
                    <a:pt x="22" y="324"/>
                  </a:lnTo>
                  <a:lnTo>
                    <a:pt x="25" y="326"/>
                  </a:lnTo>
                  <a:lnTo>
                    <a:pt x="29" y="327"/>
                  </a:lnTo>
                  <a:lnTo>
                    <a:pt x="32" y="328"/>
                  </a:lnTo>
                  <a:lnTo>
                    <a:pt x="36" y="330"/>
                  </a:lnTo>
                  <a:lnTo>
                    <a:pt x="40" y="332"/>
                  </a:lnTo>
                  <a:lnTo>
                    <a:pt x="43" y="334"/>
                  </a:lnTo>
                  <a:lnTo>
                    <a:pt x="47" y="336"/>
                  </a:lnTo>
                  <a:lnTo>
                    <a:pt x="51" y="338"/>
                  </a:lnTo>
                  <a:lnTo>
                    <a:pt x="55" y="341"/>
                  </a:lnTo>
                  <a:lnTo>
                    <a:pt x="59" y="343"/>
                  </a:lnTo>
                  <a:lnTo>
                    <a:pt x="63" y="346"/>
                  </a:lnTo>
                  <a:lnTo>
                    <a:pt x="67" y="349"/>
                  </a:lnTo>
                  <a:lnTo>
                    <a:pt x="71" y="352"/>
                  </a:lnTo>
                  <a:lnTo>
                    <a:pt x="75" y="355"/>
                  </a:lnTo>
                  <a:lnTo>
                    <a:pt x="79" y="359"/>
                  </a:lnTo>
                  <a:lnTo>
                    <a:pt x="83" y="362"/>
                  </a:lnTo>
                  <a:lnTo>
                    <a:pt x="87" y="366"/>
                  </a:lnTo>
                  <a:lnTo>
                    <a:pt x="91" y="370"/>
                  </a:lnTo>
                  <a:lnTo>
                    <a:pt x="95" y="374"/>
                  </a:lnTo>
                  <a:lnTo>
                    <a:pt x="99" y="378"/>
                  </a:lnTo>
                  <a:lnTo>
                    <a:pt x="103" y="382"/>
                  </a:lnTo>
                  <a:lnTo>
                    <a:pt x="107" y="386"/>
                  </a:lnTo>
                  <a:lnTo>
                    <a:pt x="110" y="390"/>
                  </a:lnTo>
                  <a:lnTo>
                    <a:pt x="114" y="394"/>
                  </a:lnTo>
                  <a:lnTo>
                    <a:pt x="117" y="398"/>
                  </a:lnTo>
                  <a:lnTo>
                    <a:pt x="120" y="403"/>
                  </a:lnTo>
                  <a:lnTo>
                    <a:pt x="123" y="407"/>
                  </a:lnTo>
                  <a:lnTo>
                    <a:pt x="126" y="411"/>
                  </a:lnTo>
                  <a:lnTo>
                    <a:pt x="129" y="415"/>
                  </a:lnTo>
                  <a:lnTo>
                    <a:pt x="131" y="419"/>
                  </a:lnTo>
                  <a:lnTo>
                    <a:pt x="133" y="423"/>
                  </a:lnTo>
                  <a:lnTo>
                    <a:pt x="136" y="428"/>
                  </a:lnTo>
                  <a:lnTo>
                    <a:pt x="138" y="432"/>
                  </a:lnTo>
                  <a:lnTo>
                    <a:pt x="140" y="436"/>
                  </a:lnTo>
                  <a:lnTo>
                    <a:pt x="142" y="440"/>
                  </a:lnTo>
                  <a:lnTo>
                    <a:pt x="143" y="444"/>
                  </a:lnTo>
                  <a:lnTo>
                    <a:pt x="145" y="448"/>
                  </a:lnTo>
                  <a:lnTo>
                    <a:pt x="146" y="451"/>
                  </a:lnTo>
                  <a:lnTo>
                    <a:pt x="148" y="455"/>
                  </a:lnTo>
                  <a:lnTo>
                    <a:pt x="149" y="457"/>
                  </a:lnTo>
                  <a:lnTo>
                    <a:pt x="150" y="460"/>
                  </a:lnTo>
                  <a:lnTo>
                    <a:pt x="151" y="462"/>
                  </a:lnTo>
                  <a:lnTo>
                    <a:pt x="152" y="464"/>
                  </a:lnTo>
                  <a:lnTo>
                    <a:pt x="153" y="466"/>
                  </a:lnTo>
                  <a:lnTo>
                    <a:pt x="153" y="467"/>
                  </a:lnTo>
                  <a:lnTo>
                    <a:pt x="154" y="469"/>
                  </a:lnTo>
                  <a:lnTo>
                    <a:pt x="154" y="470"/>
                  </a:lnTo>
                  <a:lnTo>
                    <a:pt x="155" y="471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 cmpd="sng">
              <a:solidFill>
                <a:srgbClr val="B9D9EB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800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CE7A25ED-A09A-F843-A36F-38B73AF6E56C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gray">
            <a:xfrm>
              <a:off x="5940096" y="4145557"/>
              <a:ext cx="1543965" cy="2021859"/>
            </a:xfrm>
            <a:custGeom>
              <a:avLst/>
              <a:gdLst>
                <a:gd name="T0" fmla="*/ 2147483647 w 454"/>
                <a:gd name="T1" fmla="*/ 2147483647 h 602"/>
                <a:gd name="T2" fmla="*/ 2147483647 w 454"/>
                <a:gd name="T3" fmla="*/ 2147483647 h 602"/>
                <a:gd name="T4" fmla="*/ 2147483647 w 454"/>
                <a:gd name="T5" fmla="*/ 2147483647 h 602"/>
                <a:gd name="T6" fmla="*/ 2147483647 w 454"/>
                <a:gd name="T7" fmla="*/ 2147483647 h 602"/>
                <a:gd name="T8" fmla="*/ 2147483647 w 454"/>
                <a:gd name="T9" fmla="*/ 2147483647 h 602"/>
                <a:gd name="T10" fmla="*/ 2147483647 w 454"/>
                <a:gd name="T11" fmla="*/ 2147483647 h 602"/>
                <a:gd name="T12" fmla="*/ 2147483647 w 454"/>
                <a:gd name="T13" fmla="*/ 2147483647 h 602"/>
                <a:gd name="T14" fmla="*/ 2147483647 w 454"/>
                <a:gd name="T15" fmla="*/ 2147483647 h 602"/>
                <a:gd name="T16" fmla="*/ 2147483647 w 454"/>
                <a:gd name="T17" fmla="*/ 2147483647 h 602"/>
                <a:gd name="T18" fmla="*/ 2147483647 w 454"/>
                <a:gd name="T19" fmla="*/ 2147483647 h 602"/>
                <a:gd name="T20" fmla="*/ 2147483647 w 454"/>
                <a:gd name="T21" fmla="*/ 2147483647 h 602"/>
                <a:gd name="T22" fmla="*/ 2147483647 w 454"/>
                <a:gd name="T23" fmla="*/ 2147483647 h 602"/>
                <a:gd name="T24" fmla="*/ 2147483647 w 454"/>
                <a:gd name="T25" fmla="*/ 2147483647 h 602"/>
                <a:gd name="T26" fmla="*/ 2147483647 w 454"/>
                <a:gd name="T27" fmla="*/ 2147483647 h 602"/>
                <a:gd name="T28" fmla="*/ 2147483647 w 454"/>
                <a:gd name="T29" fmla="*/ 2147483647 h 602"/>
                <a:gd name="T30" fmla="*/ 2147483647 w 454"/>
                <a:gd name="T31" fmla="*/ 2147483647 h 602"/>
                <a:gd name="T32" fmla="*/ 2147483647 w 454"/>
                <a:gd name="T33" fmla="*/ 2147483647 h 602"/>
                <a:gd name="T34" fmla="*/ 2147483647 w 454"/>
                <a:gd name="T35" fmla="*/ 2147483647 h 602"/>
                <a:gd name="T36" fmla="*/ 2147483647 w 454"/>
                <a:gd name="T37" fmla="*/ 2147483647 h 602"/>
                <a:gd name="T38" fmla="*/ 2147483647 w 454"/>
                <a:gd name="T39" fmla="*/ 2147483647 h 602"/>
                <a:gd name="T40" fmla="*/ 2147483647 w 454"/>
                <a:gd name="T41" fmla="*/ 2147483647 h 602"/>
                <a:gd name="T42" fmla="*/ 2147483647 w 454"/>
                <a:gd name="T43" fmla="*/ 2147483647 h 602"/>
                <a:gd name="T44" fmla="*/ 2147483647 w 454"/>
                <a:gd name="T45" fmla="*/ 2147483647 h 602"/>
                <a:gd name="T46" fmla="*/ 2147483647 w 454"/>
                <a:gd name="T47" fmla="*/ 2147483647 h 602"/>
                <a:gd name="T48" fmla="*/ 2147483647 w 454"/>
                <a:gd name="T49" fmla="*/ 2147483647 h 602"/>
                <a:gd name="T50" fmla="*/ 2147483647 w 454"/>
                <a:gd name="T51" fmla="*/ 2147483647 h 602"/>
                <a:gd name="T52" fmla="*/ 2147483647 w 454"/>
                <a:gd name="T53" fmla="*/ 2147483647 h 602"/>
                <a:gd name="T54" fmla="*/ 2147483647 w 454"/>
                <a:gd name="T55" fmla="*/ 2147483647 h 602"/>
                <a:gd name="T56" fmla="*/ 2147483647 w 454"/>
                <a:gd name="T57" fmla="*/ 2147483647 h 602"/>
                <a:gd name="T58" fmla="*/ 2147483647 w 454"/>
                <a:gd name="T59" fmla="*/ 2147483647 h 602"/>
                <a:gd name="T60" fmla="*/ 2147483647 w 454"/>
                <a:gd name="T61" fmla="*/ 2147483647 h 602"/>
                <a:gd name="T62" fmla="*/ 2147483647 w 454"/>
                <a:gd name="T63" fmla="*/ 2147483647 h 602"/>
                <a:gd name="T64" fmla="*/ 2147483647 w 454"/>
                <a:gd name="T65" fmla="*/ 2147483647 h 602"/>
                <a:gd name="T66" fmla="*/ 2147483647 w 454"/>
                <a:gd name="T67" fmla="*/ 2147483647 h 602"/>
                <a:gd name="T68" fmla="*/ 2147483647 w 454"/>
                <a:gd name="T69" fmla="*/ 2147483647 h 602"/>
                <a:gd name="T70" fmla="*/ 2147483647 w 454"/>
                <a:gd name="T71" fmla="*/ 2147483647 h 602"/>
                <a:gd name="T72" fmla="*/ 2147483647 w 454"/>
                <a:gd name="T73" fmla="*/ 2147483647 h 602"/>
                <a:gd name="T74" fmla="*/ 2147483647 w 454"/>
                <a:gd name="T75" fmla="*/ 2147483647 h 602"/>
                <a:gd name="T76" fmla="*/ 2147483647 w 454"/>
                <a:gd name="T77" fmla="*/ 2147483647 h 602"/>
                <a:gd name="T78" fmla="*/ 2147483647 w 454"/>
                <a:gd name="T79" fmla="*/ 2147483647 h 602"/>
                <a:gd name="T80" fmla="*/ 2147483647 w 454"/>
                <a:gd name="T81" fmla="*/ 2147483647 h 602"/>
                <a:gd name="T82" fmla="*/ 2147483647 w 454"/>
                <a:gd name="T83" fmla="*/ 2147483647 h 602"/>
                <a:gd name="T84" fmla="*/ 2147483647 w 454"/>
                <a:gd name="T85" fmla="*/ 2147483647 h 602"/>
                <a:gd name="T86" fmla="*/ 2147483647 w 454"/>
                <a:gd name="T87" fmla="*/ 2147483647 h 602"/>
                <a:gd name="T88" fmla="*/ 2147483647 w 454"/>
                <a:gd name="T89" fmla="*/ 2147483647 h 602"/>
                <a:gd name="T90" fmla="*/ 2147483647 w 454"/>
                <a:gd name="T91" fmla="*/ 2147483647 h 602"/>
                <a:gd name="T92" fmla="*/ 2147483647 w 454"/>
                <a:gd name="T93" fmla="*/ 2147483647 h 602"/>
                <a:gd name="T94" fmla="*/ 2147483647 w 454"/>
                <a:gd name="T95" fmla="*/ 2147483647 h 602"/>
                <a:gd name="T96" fmla="*/ 2147483647 w 454"/>
                <a:gd name="T97" fmla="*/ 2147483647 h 602"/>
                <a:gd name="T98" fmla="*/ 2147483647 w 454"/>
                <a:gd name="T99" fmla="*/ 2147483647 h 602"/>
                <a:gd name="T100" fmla="*/ 2147483647 w 454"/>
                <a:gd name="T101" fmla="*/ 2147483647 h 602"/>
                <a:gd name="T102" fmla="*/ 2147483647 w 454"/>
                <a:gd name="T103" fmla="*/ 2147483647 h 602"/>
                <a:gd name="T104" fmla="*/ 2147483647 w 454"/>
                <a:gd name="T105" fmla="*/ 2147483647 h 602"/>
                <a:gd name="T106" fmla="*/ 2147483647 w 454"/>
                <a:gd name="T107" fmla="*/ 2147483647 h 602"/>
                <a:gd name="T108" fmla="*/ 2147483647 w 454"/>
                <a:gd name="T109" fmla="*/ 2147483647 h 602"/>
                <a:gd name="T110" fmla="*/ 2147483647 w 454"/>
                <a:gd name="T111" fmla="*/ 2147483647 h 602"/>
                <a:gd name="T112" fmla="*/ 2147483647 w 454"/>
                <a:gd name="T113" fmla="*/ 2147483647 h 602"/>
                <a:gd name="T114" fmla="*/ 2147483647 w 454"/>
                <a:gd name="T115" fmla="*/ 2147483647 h 602"/>
                <a:gd name="T116" fmla="*/ 2147483647 w 454"/>
                <a:gd name="T117" fmla="*/ 2147483647 h 6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54"/>
                <a:gd name="T178" fmla="*/ 0 h 602"/>
                <a:gd name="T179" fmla="*/ 454 w 454"/>
                <a:gd name="T180" fmla="*/ 602 h 6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54" h="602">
                  <a:moveTo>
                    <a:pt x="46" y="286"/>
                  </a:moveTo>
                  <a:lnTo>
                    <a:pt x="46" y="286"/>
                  </a:lnTo>
                  <a:lnTo>
                    <a:pt x="45" y="285"/>
                  </a:lnTo>
                  <a:lnTo>
                    <a:pt x="45" y="284"/>
                  </a:lnTo>
                  <a:lnTo>
                    <a:pt x="44" y="283"/>
                  </a:lnTo>
                  <a:lnTo>
                    <a:pt x="43" y="282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9" y="276"/>
                  </a:lnTo>
                  <a:lnTo>
                    <a:pt x="37" y="274"/>
                  </a:lnTo>
                  <a:lnTo>
                    <a:pt x="35" y="271"/>
                  </a:lnTo>
                  <a:lnTo>
                    <a:pt x="33" y="268"/>
                  </a:lnTo>
                  <a:lnTo>
                    <a:pt x="31" y="265"/>
                  </a:lnTo>
                  <a:lnTo>
                    <a:pt x="29" y="262"/>
                  </a:lnTo>
                  <a:lnTo>
                    <a:pt x="26" y="258"/>
                  </a:lnTo>
                  <a:lnTo>
                    <a:pt x="23" y="254"/>
                  </a:lnTo>
                  <a:lnTo>
                    <a:pt x="20" y="251"/>
                  </a:lnTo>
                  <a:lnTo>
                    <a:pt x="18" y="247"/>
                  </a:lnTo>
                  <a:lnTo>
                    <a:pt x="15" y="244"/>
                  </a:lnTo>
                  <a:lnTo>
                    <a:pt x="13" y="240"/>
                  </a:lnTo>
                  <a:lnTo>
                    <a:pt x="11" y="238"/>
                  </a:lnTo>
                  <a:lnTo>
                    <a:pt x="9" y="235"/>
                  </a:lnTo>
                  <a:lnTo>
                    <a:pt x="7" y="233"/>
                  </a:lnTo>
                  <a:lnTo>
                    <a:pt x="6" y="231"/>
                  </a:lnTo>
                  <a:lnTo>
                    <a:pt x="5" y="229"/>
                  </a:lnTo>
                  <a:lnTo>
                    <a:pt x="3" y="227"/>
                  </a:lnTo>
                  <a:lnTo>
                    <a:pt x="2" y="226"/>
                  </a:lnTo>
                  <a:lnTo>
                    <a:pt x="2" y="225"/>
                  </a:lnTo>
                  <a:lnTo>
                    <a:pt x="1" y="224"/>
                  </a:lnTo>
                  <a:lnTo>
                    <a:pt x="1" y="223"/>
                  </a:lnTo>
                  <a:lnTo>
                    <a:pt x="0" y="223"/>
                  </a:lnTo>
                  <a:lnTo>
                    <a:pt x="0" y="225"/>
                  </a:lnTo>
                  <a:lnTo>
                    <a:pt x="1" y="227"/>
                  </a:lnTo>
                  <a:lnTo>
                    <a:pt x="1" y="231"/>
                  </a:lnTo>
                  <a:lnTo>
                    <a:pt x="2" y="236"/>
                  </a:lnTo>
                  <a:lnTo>
                    <a:pt x="2" y="241"/>
                  </a:lnTo>
                  <a:lnTo>
                    <a:pt x="3" y="248"/>
                  </a:lnTo>
                  <a:lnTo>
                    <a:pt x="4" y="256"/>
                  </a:lnTo>
                  <a:lnTo>
                    <a:pt x="5" y="265"/>
                  </a:lnTo>
                  <a:lnTo>
                    <a:pt x="6" y="275"/>
                  </a:lnTo>
                  <a:lnTo>
                    <a:pt x="7" y="286"/>
                  </a:lnTo>
                  <a:lnTo>
                    <a:pt x="8" y="298"/>
                  </a:lnTo>
                  <a:lnTo>
                    <a:pt x="9" y="311"/>
                  </a:lnTo>
                  <a:lnTo>
                    <a:pt x="11" y="325"/>
                  </a:lnTo>
                  <a:lnTo>
                    <a:pt x="12" y="340"/>
                  </a:lnTo>
                  <a:lnTo>
                    <a:pt x="14" y="356"/>
                  </a:lnTo>
                  <a:lnTo>
                    <a:pt x="16" y="372"/>
                  </a:lnTo>
                  <a:lnTo>
                    <a:pt x="17" y="387"/>
                  </a:lnTo>
                  <a:lnTo>
                    <a:pt x="19" y="402"/>
                  </a:lnTo>
                  <a:lnTo>
                    <a:pt x="20" y="415"/>
                  </a:lnTo>
                  <a:lnTo>
                    <a:pt x="21" y="427"/>
                  </a:lnTo>
                  <a:lnTo>
                    <a:pt x="23" y="438"/>
                  </a:lnTo>
                  <a:lnTo>
                    <a:pt x="24" y="447"/>
                  </a:lnTo>
                  <a:lnTo>
                    <a:pt x="24" y="456"/>
                  </a:lnTo>
                  <a:lnTo>
                    <a:pt x="25" y="464"/>
                  </a:lnTo>
                  <a:lnTo>
                    <a:pt x="26" y="471"/>
                  </a:lnTo>
                  <a:lnTo>
                    <a:pt x="27" y="477"/>
                  </a:lnTo>
                  <a:lnTo>
                    <a:pt x="27" y="481"/>
                  </a:lnTo>
                  <a:lnTo>
                    <a:pt x="27" y="485"/>
                  </a:lnTo>
                  <a:lnTo>
                    <a:pt x="28" y="488"/>
                  </a:lnTo>
                  <a:lnTo>
                    <a:pt x="28" y="489"/>
                  </a:lnTo>
                  <a:lnTo>
                    <a:pt x="28" y="490"/>
                  </a:lnTo>
                  <a:lnTo>
                    <a:pt x="30" y="491"/>
                  </a:lnTo>
                  <a:lnTo>
                    <a:pt x="32" y="492"/>
                  </a:lnTo>
                  <a:lnTo>
                    <a:pt x="36" y="493"/>
                  </a:lnTo>
                  <a:lnTo>
                    <a:pt x="40" y="495"/>
                  </a:lnTo>
                  <a:lnTo>
                    <a:pt x="45" y="498"/>
                  </a:lnTo>
                  <a:lnTo>
                    <a:pt x="51" y="500"/>
                  </a:lnTo>
                  <a:lnTo>
                    <a:pt x="59" y="504"/>
                  </a:lnTo>
                  <a:lnTo>
                    <a:pt x="67" y="507"/>
                  </a:lnTo>
                  <a:lnTo>
                    <a:pt x="76" y="511"/>
                  </a:lnTo>
                  <a:lnTo>
                    <a:pt x="86" y="516"/>
                  </a:lnTo>
                  <a:lnTo>
                    <a:pt x="97" y="521"/>
                  </a:lnTo>
                  <a:lnTo>
                    <a:pt x="109" y="526"/>
                  </a:lnTo>
                  <a:lnTo>
                    <a:pt x="122" y="532"/>
                  </a:lnTo>
                  <a:lnTo>
                    <a:pt x="136" y="539"/>
                  </a:lnTo>
                  <a:lnTo>
                    <a:pt x="151" y="545"/>
                  </a:lnTo>
                  <a:lnTo>
                    <a:pt x="166" y="552"/>
                  </a:lnTo>
                  <a:lnTo>
                    <a:pt x="180" y="558"/>
                  </a:lnTo>
                  <a:lnTo>
                    <a:pt x="193" y="564"/>
                  </a:lnTo>
                  <a:lnTo>
                    <a:pt x="205" y="570"/>
                  </a:lnTo>
                  <a:lnTo>
                    <a:pt x="216" y="574"/>
                  </a:lnTo>
                  <a:lnTo>
                    <a:pt x="226" y="579"/>
                  </a:lnTo>
                  <a:lnTo>
                    <a:pt x="235" y="583"/>
                  </a:lnTo>
                  <a:lnTo>
                    <a:pt x="243" y="587"/>
                  </a:lnTo>
                  <a:lnTo>
                    <a:pt x="250" y="590"/>
                  </a:lnTo>
                  <a:lnTo>
                    <a:pt x="256" y="593"/>
                  </a:lnTo>
                  <a:lnTo>
                    <a:pt x="262" y="595"/>
                  </a:lnTo>
                  <a:lnTo>
                    <a:pt x="266" y="597"/>
                  </a:lnTo>
                  <a:lnTo>
                    <a:pt x="269" y="599"/>
                  </a:lnTo>
                  <a:lnTo>
                    <a:pt x="272" y="600"/>
                  </a:lnTo>
                  <a:lnTo>
                    <a:pt x="273" y="600"/>
                  </a:lnTo>
                  <a:lnTo>
                    <a:pt x="274" y="601"/>
                  </a:lnTo>
                  <a:lnTo>
                    <a:pt x="273" y="600"/>
                  </a:lnTo>
                  <a:lnTo>
                    <a:pt x="272" y="599"/>
                  </a:lnTo>
                  <a:lnTo>
                    <a:pt x="271" y="598"/>
                  </a:lnTo>
                  <a:lnTo>
                    <a:pt x="270" y="596"/>
                  </a:lnTo>
                  <a:lnTo>
                    <a:pt x="269" y="595"/>
                  </a:lnTo>
                  <a:lnTo>
                    <a:pt x="268" y="593"/>
                  </a:lnTo>
                  <a:lnTo>
                    <a:pt x="266" y="590"/>
                  </a:lnTo>
                  <a:lnTo>
                    <a:pt x="265" y="588"/>
                  </a:lnTo>
                  <a:lnTo>
                    <a:pt x="263" y="585"/>
                  </a:lnTo>
                  <a:lnTo>
                    <a:pt x="261" y="583"/>
                  </a:lnTo>
                  <a:lnTo>
                    <a:pt x="258" y="579"/>
                  </a:lnTo>
                  <a:lnTo>
                    <a:pt x="256" y="576"/>
                  </a:lnTo>
                  <a:lnTo>
                    <a:pt x="253" y="572"/>
                  </a:lnTo>
                  <a:lnTo>
                    <a:pt x="250" y="568"/>
                  </a:lnTo>
                  <a:lnTo>
                    <a:pt x="247" y="564"/>
                  </a:lnTo>
                  <a:lnTo>
                    <a:pt x="245" y="561"/>
                  </a:lnTo>
                  <a:lnTo>
                    <a:pt x="242" y="557"/>
                  </a:lnTo>
                  <a:lnTo>
                    <a:pt x="240" y="554"/>
                  </a:lnTo>
                  <a:lnTo>
                    <a:pt x="238" y="551"/>
                  </a:lnTo>
                  <a:lnTo>
                    <a:pt x="236" y="549"/>
                  </a:lnTo>
                  <a:lnTo>
                    <a:pt x="234" y="546"/>
                  </a:lnTo>
                  <a:lnTo>
                    <a:pt x="233" y="544"/>
                  </a:lnTo>
                  <a:lnTo>
                    <a:pt x="231" y="542"/>
                  </a:lnTo>
                  <a:lnTo>
                    <a:pt x="230" y="541"/>
                  </a:lnTo>
                  <a:lnTo>
                    <a:pt x="229" y="539"/>
                  </a:lnTo>
                  <a:lnTo>
                    <a:pt x="228" y="538"/>
                  </a:lnTo>
                  <a:lnTo>
                    <a:pt x="228" y="537"/>
                  </a:lnTo>
                  <a:lnTo>
                    <a:pt x="227" y="537"/>
                  </a:lnTo>
                  <a:lnTo>
                    <a:pt x="227" y="536"/>
                  </a:lnTo>
                  <a:lnTo>
                    <a:pt x="228" y="535"/>
                  </a:lnTo>
                  <a:lnTo>
                    <a:pt x="229" y="534"/>
                  </a:lnTo>
                  <a:lnTo>
                    <a:pt x="230" y="533"/>
                  </a:lnTo>
                  <a:lnTo>
                    <a:pt x="232" y="532"/>
                  </a:lnTo>
                  <a:lnTo>
                    <a:pt x="233" y="531"/>
                  </a:lnTo>
                  <a:lnTo>
                    <a:pt x="236" y="529"/>
                  </a:lnTo>
                  <a:lnTo>
                    <a:pt x="238" y="527"/>
                  </a:lnTo>
                  <a:lnTo>
                    <a:pt x="240" y="525"/>
                  </a:lnTo>
                  <a:lnTo>
                    <a:pt x="243" y="523"/>
                  </a:lnTo>
                  <a:lnTo>
                    <a:pt x="247" y="521"/>
                  </a:lnTo>
                  <a:lnTo>
                    <a:pt x="250" y="518"/>
                  </a:lnTo>
                  <a:lnTo>
                    <a:pt x="254" y="515"/>
                  </a:lnTo>
                  <a:lnTo>
                    <a:pt x="258" y="512"/>
                  </a:lnTo>
                  <a:lnTo>
                    <a:pt x="262" y="509"/>
                  </a:lnTo>
                  <a:lnTo>
                    <a:pt x="266" y="505"/>
                  </a:lnTo>
                  <a:lnTo>
                    <a:pt x="271" y="501"/>
                  </a:lnTo>
                  <a:lnTo>
                    <a:pt x="275" y="497"/>
                  </a:lnTo>
                  <a:lnTo>
                    <a:pt x="280" y="493"/>
                  </a:lnTo>
                  <a:lnTo>
                    <a:pt x="284" y="489"/>
                  </a:lnTo>
                  <a:lnTo>
                    <a:pt x="289" y="485"/>
                  </a:lnTo>
                  <a:lnTo>
                    <a:pt x="294" y="480"/>
                  </a:lnTo>
                  <a:lnTo>
                    <a:pt x="298" y="475"/>
                  </a:lnTo>
                  <a:lnTo>
                    <a:pt x="303" y="470"/>
                  </a:lnTo>
                  <a:lnTo>
                    <a:pt x="308" y="465"/>
                  </a:lnTo>
                  <a:lnTo>
                    <a:pt x="312" y="460"/>
                  </a:lnTo>
                  <a:lnTo>
                    <a:pt x="317" y="454"/>
                  </a:lnTo>
                  <a:lnTo>
                    <a:pt x="322" y="449"/>
                  </a:lnTo>
                  <a:lnTo>
                    <a:pt x="327" y="443"/>
                  </a:lnTo>
                  <a:lnTo>
                    <a:pt x="331" y="437"/>
                  </a:lnTo>
                  <a:lnTo>
                    <a:pt x="336" y="430"/>
                  </a:lnTo>
                  <a:lnTo>
                    <a:pt x="341" y="424"/>
                  </a:lnTo>
                  <a:lnTo>
                    <a:pt x="346" y="418"/>
                  </a:lnTo>
                  <a:lnTo>
                    <a:pt x="350" y="411"/>
                  </a:lnTo>
                  <a:lnTo>
                    <a:pt x="355" y="404"/>
                  </a:lnTo>
                  <a:lnTo>
                    <a:pt x="360" y="398"/>
                  </a:lnTo>
                  <a:lnTo>
                    <a:pt x="364" y="391"/>
                  </a:lnTo>
                  <a:lnTo>
                    <a:pt x="368" y="384"/>
                  </a:lnTo>
                  <a:lnTo>
                    <a:pt x="373" y="377"/>
                  </a:lnTo>
                  <a:lnTo>
                    <a:pt x="377" y="370"/>
                  </a:lnTo>
                  <a:lnTo>
                    <a:pt x="381" y="363"/>
                  </a:lnTo>
                  <a:lnTo>
                    <a:pt x="385" y="356"/>
                  </a:lnTo>
                  <a:lnTo>
                    <a:pt x="389" y="348"/>
                  </a:lnTo>
                  <a:lnTo>
                    <a:pt x="393" y="341"/>
                  </a:lnTo>
                  <a:lnTo>
                    <a:pt x="396" y="333"/>
                  </a:lnTo>
                  <a:lnTo>
                    <a:pt x="400" y="326"/>
                  </a:lnTo>
                  <a:lnTo>
                    <a:pt x="404" y="318"/>
                  </a:lnTo>
                  <a:lnTo>
                    <a:pt x="407" y="310"/>
                  </a:lnTo>
                  <a:lnTo>
                    <a:pt x="410" y="302"/>
                  </a:lnTo>
                  <a:lnTo>
                    <a:pt x="414" y="294"/>
                  </a:lnTo>
                  <a:lnTo>
                    <a:pt x="417" y="286"/>
                  </a:lnTo>
                  <a:lnTo>
                    <a:pt x="420" y="278"/>
                  </a:lnTo>
                  <a:lnTo>
                    <a:pt x="423" y="270"/>
                  </a:lnTo>
                  <a:lnTo>
                    <a:pt x="425" y="261"/>
                  </a:lnTo>
                  <a:lnTo>
                    <a:pt x="428" y="253"/>
                  </a:lnTo>
                  <a:lnTo>
                    <a:pt x="430" y="244"/>
                  </a:lnTo>
                  <a:lnTo>
                    <a:pt x="433" y="236"/>
                  </a:lnTo>
                  <a:lnTo>
                    <a:pt x="435" y="227"/>
                  </a:lnTo>
                  <a:lnTo>
                    <a:pt x="437" y="218"/>
                  </a:lnTo>
                  <a:lnTo>
                    <a:pt x="439" y="209"/>
                  </a:lnTo>
                  <a:lnTo>
                    <a:pt x="441" y="200"/>
                  </a:lnTo>
                  <a:lnTo>
                    <a:pt x="443" y="191"/>
                  </a:lnTo>
                  <a:lnTo>
                    <a:pt x="444" y="182"/>
                  </a:lnTo>
                  <a:lnTo>
                    <a:pt x="446" y="173"/>
                  </a:lnTo>
                  <a:lnTo>
                    <a:pt x="447" y="164"/>
                  </a:lnTo>
                  <a:lnTo>
                    <a:pt x="448" y="155"/>
                  </a:lnTo>
                  <a:lnTo>
                    <a:pt x="449" y="146"/>
                  </a:lnTo>
                  <a:lnTo>
                    <a:pt x="450" y="138"/>
                  </a:lnTo>
                  <a:lnTo>
                    <a:pt x="451" y="130"/>
                  </a:lnTo>
                  <a:lnTo>
                    <a:pt x="452" y="121"/>
                  </a:lnTo>
                  <a:lnTo>
                    <a:pt x="452" y="113"/>
                  </a:lnTo>
                  <a:lnTo>
                    <a:pt x="452" y="105"/>
                  </a:lnTo>
                  <a:lnTo>
                    <a:pt x="453" y="97"/>
                  </a:lnTo>
                  <a:lnTo>
                    <a:pt x="453" y="90"/>
                  </a:lnTo>
                  <a:lnTo>
                    <a:pt x="453" y="82"/>
                  </a:lnTo>
                  <a:lnTo>
                    <a:pt x="452" y="75"/>
                  </a:lnTo>
                  <a:lnTo>
                    <a:pt x="452" y="68"/>
                  </a:lnTo>
                  <a:lnTo>
                    <a:pt x="452" y="61"/>
                  </a:lnTo>
                  <a:lnTo>
                    <a:pt x="451" y="54"/>
                  </a:lnTo>
                  <a:lnTo>
                    <a:pt x="450" y="47"/>
                  </a:lnTo>
                  <a:lnTo>
                    <a:pt x="450" y="41"/>
                  </a:lnTo>
                  <a:lnTo>
                    <a:pt x="449" y="35"/>
                  </a:lnTo>
                  <a:lnTo>
                    <a:pt x="449" y="30"/>
                  </a:lnTo>
                  <a:lnTo>
                    <a:pt x="448" y="25"/>
                  </a:lnTo>
                  <a:lnTo>
                    <a:pt x="448" y="21"/>
                  </a:lnTo>
                  <a:lnTo>
                    <a:pt x="447" y="17"/>
                  </a:lnTo>
                  <a:lnTo>
                    <a:pt x="447" y="13"/>
                  </a:lnTo>
                  <a:lnTo>
                    <a:pt x="447" y="10"/>
                  </a:lnTo>
                  <a:lnTo>
                    <a:pt x="447" y="7"/>
                  </a:lnTo>
                  <a:lnTo>
                    <a:pt x="446" y="5"/>
                  </a:lnTo>
                  <a:lnTo>
                    <a:pt x="446" y="3"/>
                  </a:lnTo>
                  <a:lnTo>
                    <a:pt x="446" y="1"/>
                  </a:lnTo>
                  <a:lnTo>
                    <a:pt x="446" y="0"/>
                  </a:lnTo>
                  <a:lnTo>
                    <a:pt x="445" y="1"/>
                  </a:lnTo>
                  <a:lnTo>
                    <a:pt x="444" y="2"/>
                  </a:lnTo>
                  <a:lnTo>
                    <a:pt x="442" y="4"/>
                  </a:lnTo>
                  <a:lnTo>
                    <a:pt x="440" y="6"/>
                  </a:lnTo>
                  <a:lnTo>
                    <a:pt x="438" y="9"/>
                  </a:lnTo>
                  <a:lnTo>
                    <a:pt x="435" y="12"/>
                  </a:lnTo>
                  <a:lnTo>
                    <a:pt x="431" y="16"/>
                  </a:lnTo>
                  <a:lnTo>
                    <a:pt x="428" y="20"/>
                  </a:lnTo>
                  <a:lnTo>
                    <a:pt x="423" y="25"/>
                  </a:lnTo>
                  <a:lnTo>
                    <a:pt x="418" y="30"/>
                  </a:lnTo>
                  <a:lnTo>
                    <a:pt x="413" y="36"/>
                  </a:lnTo>
                  <a:lnTo>
                    <a:pt x="408" y="42"/>
                  </a:lnTo>
                  <a:lnTo>
                    <a:pt x="402" y="49"/>
                  </a:lnTo>
                  <a:lnTo>
                    <a:pt x="395" y="56"/>
                  </a:lnTo>
                  <a:lnTo>
                    <a:pt x="388" y="64"/>
                  </a:lnTo>
                  <a:lnTo>
                    <a:pt x="381" y="72"/>
                  </a:lnTo>
                  <a:lnTo>
                    <a:pt x="375" y="79"/>
                  </a:lnTo>
                  <a:lnTo>
                    <a:pt x="368" y="86"/>
                  </a:lnTo>
                  <a:lnTo>
                    <a:pt x="363" y="92"/>
                  </a:lnTo>
                  <a:lnTo>
                    <a:pt x="358" y="98"/>
                  </a:lnTo>
                  <a:lnTo>
                    <a:pt x="353" y="104"/>
                  </a:lnTo>
                  <a:lnTo>
                    <a:pt x="349" y="108"/>
                  </a:lnTo>
                  <a:lnTo>
                    <a:pt x="345" y="113"/>
                  </a:lnTo>
                  <a:lnTo>
                    <a:pt x="341" y="116"/>
                  </a:lnTo>
                  <a:lnTo>
                    <a:pt x="338" y="120"/>
                  </a:lnTo>
                  <a:lnTo>
                    <a:pt x="336" y="123"/>
                  </a:lnTo>
                  <a:lnTo>
                    <a:pt x="334" y="125"/>
                  </a:lnTo>
                  <a:lnTo>
                    <a:pt x="332" y="127"/>
                  </a:lnTo>
                  <a:lnTo>
                    <a:pt x="331" y="128"/>
                  </a:lnTo>
                  <a:lnTo>
                    <a:pt x="331" y="129"/>
                  </a:lnTo>
                  <a:lnTo>
                    <a:pt x="330" y="129"/>
                  </a:lnTo>
                  <a:lnTo>
                    <a:pt x="329" y="129"/>
                  </a:lnTo>
                  <a:lnTo>
                    <a:pt x="327" y="128"/>
                  </a:lnTo>
                  <a:lnTo>
                    <a:pt x="325" y="128"/>
                  </a:lnTo>
                  <a:lnTo>
                    <a:pt x="321" y="127"/>
                  </a:lnTo>
                  <a:lnTo>
                    <a:pt x="317" y="126"/>
                  </a:lnTo>
                  <a:lnTo>
                    <a:pt x="313" y="125"/>
                  </a:lnTo>
                  <a:lnTo>
                    <a:pt x="307" y="124"/>
                  </a:lnTo>
                  <a:lnTo>
                    <a:pt x="301" y="123"/>
                  </a:lnTo>
                  <a:lnTo>
                    <a:pt x="294" y="121"/>
                  </a:lnTo>
                  <a:lnTo>
                    <a:pt x="287" y="120"/>
                  </a:lnTo>
                  <a:lnTo>
                    <a:pt x="278" y="118"/>
                  </a:lnTo>
                  <a:lnTo>
                    <a:pt x="269" y="116"/>
                  </a:lnTo>
                  <a:lnTo>
                    <a:pt x="260" y="114"/>
                  </a:lnTo>
                  <a:lnTo>
                    <a:pt x="249" y="112"/>
                  </a:lnTo>
                  <a:lnTo>
                    <a:pt x="238" y="109"/>
                  </a:lnTo>
                  <a:lnTo>
                    <a:pt x="227" y="107"/>
                  </a:lnTo>
                  <a:lnTo>
                    <a:pt x="216" y="105"/>
                  </a:lnTo>
                  <a:lnTo>
                    <a:pt x="207" y="103"/>
                  </a:lnTo>
                  <a:lnTo>
                    <a:pt x="197" y="101"/>
                  </a:lnTo>
                  <a:lnTo>
                    <a:pt x="189" y="99"/>
                  </a:lnTo>
                  <a:lnTo>
                    <a:pt x="182" y="98"/>
                  </a:lnTo>
                  <a:lnTo>
                    <a:pt x="175" y="96"/>
                  </a:lnTo>
                  <a:lnTo>
                    <a:pt x="169" y="95"/>
                  </a:lnTo>
                  <a:lnTo>
                    <a:pt x="163" y="94"/>
                  </a:lnTo>
                  <a:lnTo>
                    <a:pt x="158" y="93"/>
                  </a:lnTo>
                  <a:lnTo>
                    <a:pt x="155" y="92"/>
                  </a:lnTo>
                  <a:lnTo>
                    <a:pt x="151" y="91"/>
                  </a:lnTo>
                  <a:lnTo>
                    <a:pt x="149" y="91"/>
                  </a:lnTo>
                  <a:lnTo>
                    <a:pt x="147" y="90"/>
                  </a:lnTo>
                  <a:lnTo>
                    <a:pt x="146" y="90"/>
                  </a:lnTo>
                  <a:lnTo>
                    <a:pt x="145" y="90"/>
                  </a:lnTo>
                  <a:lnTo>
                    <a:pt x="145" y="91"/>
                  </a:lnTo>
                  <a:lnTo>
                    <a:pt x="145" y="92"/>
                  </a:lnTo>
                  <a:lnTo>
                    <a:pt x="145" y="94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4" y="99"/>
                  </a:lnTo>
                  <a:lnTo>
                    <a:pt x="144" y="102"/>
                  </a:lnTo>
                  <a:lnTo>
                    <a:pt x="144" y="105"/>
                  </a:lnTo>
                  <a:lnTo>
                    <a:pt x="143" y="108"/>
                  </a:lnTo>
                  <a:lnTo>
                    <a:pt x="143" y="111"/>
                  </a:lnTo>
                  <a:lnTo>
                    <a:pt x="143" y="115"/>
                  </a:lnTo>
                  <a:lnTo>
                    <a:pt x="142" y="119"/>
                  </a:lnTo>
                  <a:lnTo>
                    <a:pt x="142" y="123"/>
                  </a:lnTo>
                  <a:lnTo>
                    <a:pt x="141" y="127"/>
                  </a:lnTo>
                  <a:lnTo>
                    <a:pt x="141" y="132"/>
                  </a:lnTo>
                  <a:lnTo>
                    <a:pt x="140" y="137"/>
                  </a:lnTo>
                  <a:lnTo>
                    <a:pt x="139" y="141"/>
                  </a:lnTo>
                  <a:lnTo>
                    <a:pt x="138" y="146"/>
                  </a:lnTo>
                  <a:lnTo>
                    <a:pt x="137" y="150"/>
                  </a:lnTo>
                  <a:lnTo>
                    <a:pt x="136" y="155"/>
                  </a:lnTo>
                  <a:lnTo>
                    <a:pt x="135" y="160"/>
                  </a:lnTo>
                  <a:lnTo>
                    <a:pt x="133" y="164"/>
                  </a:lnTo>
                  <a:lnTo>
                    <a:pt x="132" y="169"/>
                  </a:lnTo>
                  <a:lnTo>
                    <a:pt x="130" y="173"/>
                  </a:lnTo>
                  <a:lnTo>
                    <a:pt x="129" y="178"/>
                  </a:lnTo>
                  <a:lnTo>
                    <a:pt x="127" y="183"/>
                  </a:lnTo>
                  <a:lnTo>
                    <a:pt x="125" y="187"/>
                  </a:lnTo>
                  <a:lnTo>
                    <a:pt x="123" y="192"/>
                  </a:lnTo>
                  <a:lnTo>
                    <a:pt x="121" y="196"/>
                  </a:lnTo>
                  <a:lnTo>
                    <a:pt x="119" y="201"/>
                  </a:lnTo>
                  <a:lnTo>
                    <a:pt x="116" y="206"/>
                  </a:lnTo>
                  <a:lnTo>
                    <a:pt x="114" y="210"/>
                  </a:lnTo>
                  <a:lnTo>
                    <a:pt x="112" y="214"/>
                  </a:lnTo>
                  <a:lnTo>
                    <a:pt x="109" y="219"/>
                  </a:lnTo>
                  <a:lnTo>
                    <a:pt x="107" y="223"/>
                  </a:lnTo>
                  <a:lnTo>
                    <a:pt x="104" y="227"/>
                  </a:lnTo>
                  <a:lnTo>
                    <a:pt x="101" y="231"/>
                  </a:lnTo>
                  <a:lnTo>
                    <a:pt x="98" y="235"/>
                  </a:lnTo>
                  <a:lnTo>
                    <a:pt x="95" y="238"/>
                  </a:lnTo>
                  <a:lnTo>
                    <a:pt x="93" y="242"/>
                  </a:lnTo>
                  <a:lnTo>
                    <a:pt x="90" y="246"/>
                  </a:lnTo>
                  <a:lnTo>
                    <a:pt x="86" y="249"/>
                  </a:lnTo>
                  <a:lnTo>
                    <a:pt x="83" y="252"/>
                  </a:lnTo>
                  <a:lnTo>
                    <a:pt x="80" y="256"/>
                  </a:lnTo>
                  <a:lnTo>
                    <a:pt x="77" y="259"/>
                  </a:lnTo>
                  <a:lnTo>
                    <a:pt x="73" y="262"/>
                  </a:lnTo>
                  <a:lnTo>
                    <a:pt x="70" y="265"/>
                  </a:lnTo>
                  <a:lnTo>
                    <a:pt x="67" y="268"/>
                  </a:lnTo>
                  <a:lnTo>
                    <a:pt x="64" y="270"/>
                  </a:lnTo>
                  <a:lnTo>
                    <a:pt x="61" y="272"/>
                  </a:lnTo>
                  <a:lnTo>
                    <a:pt x="59" y="275"/>
                  </a:lnTo>
                  <a:lnTo>
                    <a:pt x="57" y="277"/>
                  </a:lnTo>
                  <a:lnTo>
                    <a:pt x="55" y="278"/>
                  </a:lnTo>
                  <a:lnTo>
                    <a:pt x="53" y="280"/>
                  </a:lnTo>
                  <a:lnTo>
                    <a:pt x="51" y="281"/>
                  </a:lnTo>
                  <a:lnTo>
                    <a:pt x="50" y="283"/>
                  </a:lnTo>
                  <a:lnTo>
                    <a:pt x="49" y="284"/>
                  </a:lnTo>
                  <a:lnTo>
                    <a:pt x="48" y="285"/>
                  </a:lnTo>
                  <a:lnTo>
                    <a:pt x="47" y="285"/>
                  </a:lnTo>
                  <a:lnTo>
                    <a:pt x="47" y="286"/>
                  </a:lnTo>
                  <a:lnTo>
                    <a:pt x="46" y="286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 cmpd="sng">
              <a:solidFill>
                <a:srgbClr val="B9D9EB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800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4FB520FC-8631-4E4A-975B-9B4E7CC53EAE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gray">
            <a:xfrm>
              <a:off x="4380527" y="4880464"/>
              <a:ext cx="2103903" cy="1412937"/>
            </a:xfrm>
            <a:custGeom>
              <a:avLst/>
              <a:gdLst>
                <a:gd name="T0" fmla="*/ 2147483647 w 618"/>
                <a:gd name="T1" fmla="*/ 2147483647 h 420"/>
                <a:gd name="T2" fmla="*/ 2147483647 w 618"/>
                <a:gd name="T3" fmla="*/ 2147483647 h 420"/>
                <a:gd name="T4" fmla="*/ 2147483647 w 618"/>
                <a:gd name="T5" fmla="*/ 2147483647 h 420"/>
                <a:gd name="T6" fmla="*/ 2147483647 w 618"/>
                <a:gd name="T7" fmla="*/ 2147483647 h 420"/>
                <a:gd name="T8" fmla="*/ 2147483647 w 618"/>
                <a:gd name="T9" fmla="*/ 2147483647 h 420"/>
                <a:gd name="T10" fmla="*/ 2147483647 w 618"/>
                <a:gd name="T11" fmla="*/ 2147483647 h 420"/>
                <a:gd name="T12" fmla="*/ 2147483647 w 618"/>
                <a:gd name="T13" fmla="*/ 2147483647 h 420"/>
                <a:gd name="T14" fmla="*/ 2147483647 w 618"/>
                <a:gd name="T15" fmla="*/ 2147483647 h 420"/>
                <a:gd name="T16" fmla="*/ 2147483647 w 618"/>
                <a:gd name="T17" fmla="*/ 2147483647 h 420"/>
                <a:gd name="T18" fmla="*/ 2147483647 w 618"/>
                <a:gd name="T19" fmla="*/ 2147483647 h 420"/>
                <a:gd name="T20" fmla="*/ 2147483647 w 618"/>
                <a:gd name="T21" fmla="*/ 2147483647 h 420"/>
                <a:gd name="T22" fmla="*/ 2147483647 w 618"/>
                <a:gd name="T23" fmla="*/ 2147483647 h 420"/>
                <a:gd name="T24" fmla="*/ 2147483647 w 618"/>
                <a:gd name="T25" fmla="*/ 2147483647 h 420"/>
                <a:gd name="T26" fmla="*/ 2147483647 w 618"/>
                <a:gd name="T27" fmla="*/ 2147483647 h 420"/>
                <a:gd name="T28" fmla="*/ 2147483647 w 618"/>
                <a:gd name="T29" fmla="*/ 2147483647 h 420"/>
                <a:gd name="T30" fmla="*/ 0 w 618"/>
                <a:gd name="T31" fmla="*/ 2147483647 h 420"/>
                <a:gd name="T32" fmla="*/ 2147483647 w 618"/>
                <a:gd name="T33" fmla="*/ 2147483647 h 420"/>
                <a:gd name="T34" fmla="*/ 2147483647 w 618"/>
                <a:gd name="T35" fmla="*/ 2147483647 h 420"/>
                <a:gd name="T36" fmla="*/ 2147483647 w 618"/>
                <a:gd name="T37" fmla="*/ 2147483647 h 420"/>
                <a:gd name="T38" fmla="*/ 2147483647 w 618"/>
                <a:gd name="T39" fmla="*/ 2147483647 h 420"/>
                <a:gd name="T40" fmla="*/ 2147483647 w 618"/>
                <a:gd name="T41" fmla="*/ 2147483647 h 420"/>
                <a:gd name="T42" fmla="*/ 2147483647 w 618"/>
                <a:gd name="T43" fmla="*/ 2147483647 h 420"/>
                <a:gd name="T44" fmla="*/ 2147483647 w 618"/>
                <a:gd name="T45" fmla="*/ 2147483647 h 420"/>
                <a:gd name="T46" fmla="*/ 2147483647 w 618"/>
                <a:gd name="T47" fmla="*/ 2147483647 h 420"/>
                <a:gd name="T48" fmla="*/ 2147483647 w 618"/>
                <a:gd name="T49" fmla="*/ 2147483647 h 420"/>
                <a:gd name="T50" fmla="*/ 2147483647 w 618"/>
                <a:gd name="T51" fmla="*/ 2147483647 h 420"/>
                <a:gd name="T52" fmla="*/ 2147483647 w 618"/>
                <a:gd name="T53" fmla="*/ 2147483647 h 420"/>
                <a:gd name="T54" fmla="*/ 2147483647 w 618"/>
                <a:gd name="T55" fmla="*/ 2147483647 h 420"/>
                <a:gd name="T56" fmla="*/ 2147483647 w 618"/>
                <a:gd name="T57" fmla="*/ 2147483647 h 420"/>
                <a:gd name="T58" fmla="*/ 2147483647 w 618"/>
                <a:gd name="T59" fmla="*/ 2147483647 h 420"/>
                <a:gd name="T60" fmla="*/ 2147483647 w 618"/>
                <a:gd name="T61" fmla="*/ 2147483647 h 420"/>
                <a:gd name="T62" fmla="*/ 2147483647 w 618"/>
                <a:gd name="T63" fmla="*/ 2147483647 h 420"/>
                <a:gd name="T64" fmla="*/ 2147483647 w 618"/>
                <a:gd name="T65" fmla="*/ 2147483647 h 420"/>
                <a:gd name="T66" fmla="*/ 2147483647 w 618"/>
                <a:gd name="T67" fmla="*/ 2147483647 h 420"/>
                <a:gd name="T68" fmla="*/ 2147483647 w 618"/>
                <a:gd name="T69" fmla="*/ 2147483647 h 420"/>
                <a:gd name="T70" fmla="*/ 2147483647 w 618"/>
                <a:gd name="T71" fmla="*/ 2147483647 h 420"/>
                <a:gd name="T72" fmla="*/ 2147483647 w 618"/>
                <a:gd name="T73" fmla="*/ 2147483647 h 420"/>
                <a:gd name="T74" fmla="*/ 2147483647 w 618"/>
                <a:gd name="T75" fmla="*/ 2147483647 h 420"/>
                <a:gd name="T76" fmla="*/ 2147483647 w 618"/>
                <a:gd name="T77" fmla="*/ 2147483647 h 420"/>
                <a:gd name="T78" fmla="*/ 2147483647 w 618"/>
                <a:gd name="T79" fmla="*/ 2147483647 h 420"/>
                <a:gd name="T80" fmla="*/ 2147483647 w 618"/>
                <a:gd name="T81" fmla="*/ 2147483647 h 420"/>
                <a:gd name="T82" fmla="*/ 2147483647 w 618"/>
                <a:gd name="T83" fmla="*/ 2147483647 h 420"/>
                <a:gd name="T84" fmla="*/ 2147483647 w 618"/>
                <a:gd name="T85" fmla="*/ 2147483647 h 420"/>
                <a:gd name="T86" fmla="*/ 2147483647 w 618"/>
                <a:gd name="T87" fmla="*/ 2147483647 h 420"/>
                <a:gd name="T88" fmla="*/ 2147483647 w 618"/>
                <a:gd name="T89" fmla="*/ 2147483647 h 420"/>
                <a:gd name="T90" fmla="*/ 2147483647 w 618"/>
                <a:gd name="T91" fmla="*/ 2147483647 h 420"/>
                <a:gd name="T92" fmla="*/ 2147483647 w 618"/>
                <a:gd name="T93" fmla="*/ 2147483647 h 420"/>
                <a:gd name="T94" fmla="*/ 2147483647 w 618"/>
                <a:gd name="T95" fmla="*/ 2147483647 h 420"/>
                <a:gd name="T96" fmla="*/ 2147483647 w 618"/>
                <a:gd name="T97" fmla="*/ 2147483647 h 420"/>
                <a:gd name="T98" fmla="*/ 2147483647 w 618"/>
                <a:gd name="T99" fmla="*/ 2147483647 h 420"/>
                <a:gd name="T100" fmla="*/ 2147483647 w 618"/>
                <a:gd name="T101" fmla="*/ 2147483647 h 420"/>
                <a:gd name="T102" fmla="*/ 2147483647 w 618"/>
                <a:gd name="T103" fmla="*/ 2147483647 h 420"/>
                <a:gd name="T104" fmla="*/ 2147483647 w 618"/>
                <a:gd name="T105" fmla="*/ 2147483647 h 420"/>
                <a:gd name="T106" fmla="*/ 2147483647 w 618"/>
                <a:gd name="T107" fmla="*/ 2147483647 h 420"/>
                <a:gd name="T108" fmla="*/ 2147483647 w 618"/>
                <a:gd name="T109" fmla="*/ 2147483647 h 420"/>
                <a:gd name="T110" fmla="*/ 2147483647 w 618"/>
                <a:gd name="T111" fmla="*/ 2147483647 h 420"/>
                <a:gd name="T112" fmla="*/ 2147483647 w 618"/>
                <a:gd name="T113" fmla="*/ 2147483647 h 420"/>
                <a:gd name="T114" fmla="*/ 2147483647 w 618"/>
                <a:gd name="T115" fmla="*/ 2147483647 h 420"/>
                <a:gd name="T116" fmla="*/ 2147483647 w 618"/>
                <a:gd name="T117" fmla="*/ 2147483647 h 4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18"/>
                <a:gd name="T178" fmla="*/ 0 h 420"/>
                <a:gd name="T179" fmla="*/ 618 w 618"/>
                <a:gd name="T180" fmla="*/ 420 h 4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18" h="420">
                  <a:moveTo>
                    <a:pt x="225" y="62"/>
                  </a:moveTo>
                  <a:lnTo>
                    <a:pt x="225" y="62"/>
                  </a:lnTo>
                  <a:lnTo>
                    <a:pt x="226" y="61"/>
                  </a:lnTo>
                  <a:lnTo>
                    <a:pt x="226" y="60"/>
                  </a:lnTo>
                  <a:lnTo>
                    <a:pt x="227" y="59"/>
                  </a:lnTo>
                  <a:lnTo>
                    <a:pt x="228" y="58"/>
                  </a:lnTo>
                  <a:lnTo>
                    <a:pt x="229" y="56"/>
                  </a:lnTo>
                  <a:lnTo>
                    <a:pt x="231" y="54"/>
                  </a:lnTo>
                  <a:lnTo>
                    <a:pt x="232" y="52"/>
                  </a:lnTo>
                  <a:lnTo>
                    <a:pt x="234" y="50"/>
                  </a:lnTo>
                  <a:lnTo>
                    <a:pt x="236" y="47"/>
                  </a:lnTo>
                  <a:lnTo>
                    <a:pt x="238" y="45"/>
                  </a:lnTo>
                  <a:lnTo>
                    <a:pt x="240" y="42"/>
                  </a:lnTo>
                  <a:lnTo>
                    <a:pt x="243" y="38"/>
                  </a:lnTo>
                  <a:lnTo>
                    <a:pt x="245" y="35"/>
                  </a:lnTo>
                  <a:lnTo>
                    <a:pt x="248" y="31"/>
                  </a:lnTo>
                  <a:lnTo>
                    <a:pt x="251" y="27"/>
                  </a:lnTo>
                  <a:lnTo>
                    <a:pt x="253" y="24"/>
                  </a:lnTo>
                  <a:lnTo>
                    <a:pt x="256" y="20"/>
                  </a:lnTo>
                  <a:lnTo>
                    <a:pt x="258" y="17"/>
                  </a:lnTo>
                  <a:lnTo>
                    <a:pt x="260" y="14"/>
                  </a:lnTo>
                  <a:lnTo>
                    <a:pt x="262" y="12"/>
                  </a:lnTo>
                  <a:lnTo>
                    <a:pt x="264" y="10"/>
                  </a:lnTo>
                  <a:lnTo>
                    <a:pt x="265" y="7"/>
                  </a:lnTo>
                  <a:lnTo>
                    <a:pt x="267" y="6"/>
                  </a:lnTo>
                  <a:lnTo>
                    <a:pt x="268" y="4"/>
                  </a:lnTo>
                  <a:lnTo>
                    <a:pt x="269" y="3"/>
                  </a:lnTo>
                  <a:lnTo>
                    <a:pt x="270" y="2"/>
                  </a:lnTo>
                  <a:lnTo>
                    <a:pt x="270" y="1"/>
                  </a:lnTo>
                  <a:lnTo>
                    <a:pt x="271" y="0"/>
                  </a:lnTo>
                  <a:lnTo>
                    <a:pt x="270" y="0"/>
                  </a:lnTo>
                  <a:lnTo>
                    <a:pt x="269" y="0"/>
                  </a:lnTo>
                  <a:lnTo>
                    <a:pt x="267" y="2"/>
                  </a:lnTo>
                  <a:lnTo>
                    <a:pt x="263" y="3"/>
                  </a:lnTo>
                  <a:lnTo>
                    <a:pt x="259" y="5"/>
                  </a:lnTo>
                  <a:lnTo>
                    <a:pt x="254" y="7"/>
                  </a:lnTo>
                  <a:lnTo>
                    <a:pt x="248" y="10"/>
                  </a:lnTo>
                  <a:lnTo>
                    <a:pt x="240" y="13"/>
                  </a:lnTo>
                  <a:lnTo>
                    <a:pt x="232" y="17"/>
                  </a:lnTo>
                  <a:lnTo>
                    <a:pt x="223" y="21"/>
                  </a:lnTo>
                  <a:lnTo>
                    <a:pt x="213" y="25"/>
                  </a:lnTo>
                  <a:lnTo>
                    <a:pt x="202" y="30"/>
                  </a:lnTo>
                  <a:lnTo>
                    <a:pt x="191" y="36"/>
                  </a:lnTo>
                  <a:lnTo>
                    <a:pt x="178" y="41"/>
                  </a:lnTo>
                  <a:lnTo>
                    <a:pt x="164" y="47"/>
                  </a:lnTo>
                  <a:lnTo>
                    <a:pt x="149" y="54"/>
                  </a:lnTo>
                  <a:lnTo>
                    <a:pt x="134" y="61"/>
                  </a:lnTo>
                  <a:lnTo>
                    <a:pt x="121" y="67"/>
                  </a:lnTo>
                  <a:lnTo>
                    <a:pt x="108" y="73"/>
                  </a:lnTo>
                  <a:lnTo>
                    <a:pt x="96" y="78"/>
                  </a:lnTo>
                  <a:lnTo>
                    <a:pt x="85" y="83"/>
                  </a:lnTo>
                  <a:lnTo>
                    <a:pt x="75" y="87"/>
                  </a:lnTo>
                  <a:lnTo>
                    <a:pt x="66" y="91"/>
                  </a:lnTo>
                  <a:lnTo>
                    <a:pt x="58" y="95"/>
                  </a:lnTo>
                  <a:lnTo>
                    <a:pt x="51" y="98"/>
                  </a:lnTo>
                  <a:lnTo>
                    <a:pt x="44" y="101"/>
                  </a:lnTo>
                  <a:lnTo>
                    <a:pt x="39" y="103"/>
                  </a:lnTo>
                  <a:lnTo>
                    <a:pt x="35" y="105"/>
                  </a:lnTo>
                  <a:lnTo>
                    <a:pt x="32" y="107"/>
                  </a:lnTo>
                  <a:lnTo>
                    <a:pt x="29" y="108"/>
                  </a:lnTo>
                  <a:lnTo>
                    <a:pt x="28" y="108"/>
                  </a:lnTo>
                  <a:lnTo>
                    <a:pt x="27" y="108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6" y="117"/>
                  </a:lnTo>
                  <a:lnTo>
                    <a:pt x="26" y="122"/>
                  </a:lnTo>
                  <a:lnTo>
                    <a:pt x="25" y="127"/>
                  </a:lnTo>
                  <a:lnTo>
                    <a:pt x="25" y="134"/>
                  </a:lnTo>
                  <a:lnTo>
                    <a:pt x="24" y="142"/>
                  </a:lnTo>
                  <a:lnTo>
                    <a:pt x="23" y="151"/>
                  </a:lnTo>
                  <a:lnTo>
                    <a:pt x="22" y="161"/>
                  </a:lnTo>
                  <a:lnTo>
                    <a:pt x="21" y="172"/>
                  </a:lnTo>
                  <a:lnTo>
                    <a:pt x="20" y="184"/>
                  </a:lnTo>
                  <a:lnTo>
                    <a:pt x="18" y="197"/>
                  </a:lnTo>
                  <a:lnTo>
                    <a:pt x="17" y="211"/>
                  </a:lnTo>
                  <a:lnTo>
                    <a:pt x="15" y="226"/>
                  </a:lnTo>
                  <a:lnTo>
                    <a:pt x="13" y="242"/>
                  </a:lnTo>
                  <a:lnTo>
                    <a:pt x="12" y="258"/>
                  </a:lnTo>
                  <a:lnTo>
                    <a:pt x="10" y="273"/>
                  </a:lnTo>
                  <a:lnTo>
                    <a:pt x="9" y="287"/>
                  </a:lnTo>
                  <a:lnTo>
                    <a:pt x="7" y="300"/>
                  </a:lnTo>
                  <a:lnTo>
                    <a:pt x="6" y="312"/>
                  </a:lnTo>
                  <a:lnTo>
                    <a:pt x="5" y="323"/>
                  </a:lnTo>
                  <a:lnTo>
                    <a:pt x="4" y="333"/>
                  </a:lnTo>
                  <a:lnTo>
                    <a:pt x="3" y="342"/>
                  </a:lnTo>
                  <a:lnTo>
                    <a:pt x="2" y="350"/>
                  </a:lnTo>
                  <a:lnTo>
                    <a:pt x="1" y="357"/>
                  </a:lnTo>
                  <a:lnTo>
                    <a:pt x="1" y="363"/>
                  </a:lnTo>
                  <a:lnTo>
                    <a:pt x="0" y="367"/>
                  </a:lnTo>
                  <a:lnTo>
                    <a:pt x="0" y="371"/>
                  </a:lnTo>
                  <a:lnTo>
                    <a:pt x="0" y="374"/>
                  </a:lnTo>
                  <a:lnTo>
                    <a:pt x="0" y="375"/>
                  </a:lnTo>
                  <a:lnTo>
                    <a:pt x="0" y="376"/>
                  </a:lnTo>
                  <a:lnTo>
                    <a:pt x="0" y="375"/>
                  </a:lnTo>
                  <a:lnTo>
                    <a:pt x="1" y="374"/>
                  </a:lnTo>
                  <a:lnTo>
                    <a:pt x="2" y="373"/>
                  </a:lnTo>
                  <a:lnTo>
                    <a:pt x="3" y="371"/>
                  </a:lnTo>
                  <a:lnTo>
                    <a:pt x="4" y="370"/>
                  </a:lnTo>
                  <a:lnTo>
                    <a:pt x="5" y="368"/>
                  </a:lnTo>
                  <a:lnTo>
                    <a:pt x="7" y="366"/>
                  </a:lnTo>
                  <a:lnTo>
                    <a:pt x="8" y="363"/>
                  </a:lnTo>
                  <a:lnTo>
                    <a:pt x="10" y="361"/>
                  </a:lnTo>
                  <a:lnTo>
                    <a:pt x="12" y="358"/>
                  </a:lnTo>
                  <a:lnTo>
                    <a:pt x="14" y="355"/>
                  </a:lnTo>
                  <a:lnTo>
                    <a:pt x="17" y="352"/>
                  </a:lnTo>
                  <a:lnTo>
                    <a:pt x="19" y="348"/>
                  </a:lnTo>
                  <a:lnTo>
                    <a:pt x="22" y="344"/>
                  </a:lnTo>
                  <a:lnTo>
                    <a:pt x="25" y="341"/>
                  </a:lnTo>
                  <a:lnTo>
                    <a:pt x="27" y="337"/>
                  </a:lnTo>
                  <a:lnTo>
                    <a:pt x="30" y="334"/>
                  </a:lnTo>
                  <a:lnTo>
                    <a:pt x="32" y="331"/>
                  </a:lnTo>
                  <a:lnTo>
                    <a:pt x="34" y="328"/>
                  </a:lnTo>
                  <a:lnTo>
                    <a:pt x="36" y="325"/>
                  </a:lnTo>
                  <a:lnTo>
                    <a:pt x="37" y="323"/>
                  </a:lnTo>
                  <a:lnTo>
                    <a:pt x="39" y="321"/>
                  </a:lnTo>
                  <a:lnTo>
                    <a:pt x="40" y="319"/>
                  </a:lnTo>
                  <a:lnTo>
                    <a:pt x="41" y="318"/>
                  </a:lnTo>
                  <a:lnTo>
                    <a:pt x="42" y="316"/>
                  </a:lnTo>
                  <a:lnTo>
                    <a:pt x="43" y="315"/>
                  </a:lnTo>
                  <a:lnTo>
                    <a:pt x="44" y="314"/>
                  </a:lnTo>
                  <a:lnTo>
                    <a:pt x="44" y="313"/>
                  </a:lnTo>
                  <a:lnTo>
                    <a:pt x="45" y="313"/>
                  </a:lnTo>
                  <a:lnTo>
                    <a:pt x="45" y="314"/>
                  </a:lnTo>
                  <a:lnTo>
                    <a:pt x="46" y="314"/>
                  </a:lnTo>
                  <a:lnTo>
                    <a:pt x="47" y="315"/>
                  </a:lnTo>
                  <a:lnTo>
                    <a:pt x="48" y="316"/>
                  </a:lnTo>
                  <a:lnTo>
                    <a:pt x="50" y="317"/>
                  </a:lnTo>
                  <a:lnTo>
                    <a:pt x="51" y="318"/>
                  </a:lnTo>
                  <a:lnTo>
                    <a:pt x="53" y="319"/>
                  </a:lnTo>
                  <a:lnTo>
                    <a:pt x="55" y="320"/>
                  </a:lnTo>
                  <a:lnTo>
                    <a:pt x="57" y="322"/>
                  </a:lnTo>
                  <a:lnTo>
                    <a:pt x="59" y="323"/>
                  </a:lnTo>
                  <a:lnTo>
                    <a:pt x="62" y="325"/>
                  </a:lnTo>
                  <a:lnTo>
                    <a:pt x="65" y="327"/>
                  </a:lnTo>
                  <a:lnTo>
                    <a:pt x="68" y="329"/>
                  </a:lnTo>
                  <a:lnTo>
                    <a:pt x="71" y="331"/>
                  </a:lnTo>
                  <a:lnTo>
                    <a:pt x="75" y="334"/>
                  </a:lnTo>
                  <a:lnTo>
                    <a:pt x="78" y="336"/>
                  </a:lnTo>
                  <a:lnTo>
                    <a:pt x="82" y="339"/>
                  </a:lnTo>
                  <a:lnTo>
                    <a:pt x="86" y="341"/>
                  </a:lnTo>
                  <a:lnTo>
                    <a:pt x="91" y="344"/>
                  </a:lnTo>
                  <a:lnTo>
                    <a:pt x="96" y="346"/>
                  </a:lnTo>
                  <a:lnTo>
                    <a:pt x="101" y="349"/>
                  </a:lnTo>
                  <a:lnTo>
                    <a:pt x="106" y="352"/>
                  </a:lnTo>
                  <a:lnTo>
                    <a:pt x="111" y="355"/>
                  </a:lnTo>
                  <a:lnTo>
                    <a:pt x="117" y="358"/>
                  </a:lnTo>
                  <a:lnTo>
                    <a:pt x="123" y="360"/>
                  </a:lnTo>
                  <a:lnTo>
                    <a:pt x="129" y="363"/>
                  </a:lnTo>
                  <a:lnTo>
                    <a:pt x="136" y="367"/>
                  </a:lnTo>
                  <a:lnTo>
                    <a:pt x="142" y="370"/>
                  </a:lnTo>
                  <a:lnTo>
                    <a:pt x="149" y="373"/>
                  </a:lnTo>
                  <a:lnTo>
                    <a:pt x="157" y="376"/>
                  </a:lnTo>
                  <a:lnTo>
                    <a:pt x="164" y="379"/>
                  </a:lnTo>
                  <a:lnTo>
                    <a:pt x="172" y="383"/>
                  </a:lnTo>
                  <a:lnTo>
                    <a:pt x="179" y="386"/>
                  </a:lnTo>
                  <a:lnTo>
                    <a:pt x="187" y="388"/>
                  </a:lnTo>
                  <a:lnTo>
                    <a:pt x="195" y="391"/>
                  </a:lnTo>
                  <a:lnTo>
                    <a:pt x="204" y="394"/>
                  </a:lnTo>
                  <a:lnTo>
                    <a:pt x="212" y="396"/>
                  </a:lnTo>
                  <a:lnTo>
                    <a:pt x="221" y="399"/>
                  </a:lnTo>
                  <a:lnTo>
                    <a:pt x="230" y="401"/>
                  </a:lnTo>
                  <a:lnTo>
                    <a:pt x="239" y="403"/>
                  </a:lnTo>
                  <a:lnTo>
                    <a:pt x="248" y="405"/>
                  </a:lnTo>
                  <a:lnTo>
                    <a:pt x="257" y="407"/>
                  </a:lnTo>
                  <a:lnTo>
                    <a:pt x="267" y="409"/>
                  </a:lnTo>
                  <a:lnTo>
                    <a:pt x="276" y="411"/>
                  </a:lnTo>
                  <a:lnTo>
                    <a:pt x="286" y="412"/>
                  </a:lnTo>
                  <a:lnTo>
                    <a:pt x="296" y="414"/>
                  </a:lnTo>
                  <a:lnTo>
                    <a:pt x="306" y="415"/>
                  </a:lnTo>
                  <a:lnTo>
                    <a:pt x="316" y="416"/>
                  </a:lnTo>
                  <a:lnTo>
                    <a:pt x="326" y="417"/>
                  </a:lnTo>
                  <a:lnTo>
                    <a:pt x="336" y="418"/>
                  </a:lnTo>
                  <a:lnTo>
                    <a:pt x="346" y="418"/>
                  </a:lnTo>
                  <a:lnTo>
                    <a:pt x="356" y="419"/>
                  </a:lnTo>
                  <a:lnTo>
                    <a:pt x="366" y="419"/>
                  </a:lnTo>
                  <a:lnTo>
                    <a:pt x="376" y="419"/>
                  </a:lnTo>
                  <a:lnTo>
                    <a:pt x="386" y="419"/>
                  </a:lnTo>
                  <a:lnTo>
                    <a:pt x="396" y="418"/>
                  </a:lnTo>
                  <a:lnTo>
                    <a:pt x="406" y="417"/>
                  </a:lnTo>
                  <a:lnTo>
                    <a:pt x="416" y="417"/>
                  </a:lnTo>
                  <a:lnTo>
                    <a:pt x="425" y="416"/>
                  </a:lnTo>
                  <a:lnTo>
                    <a:pt x="435" y="414"/>
                  </a:lnTo>
                  <a:lnTo>
                    <a:pt x="445" y="413"/>
                  </a:lnTo>
                  <a:lnTo>
                    <a:pt x="455" y="411"/>
                  </a:lnTo>
                  <a:lnTo>
                    <a:pt x="464" y="409"/>
                  </a:lnTo>
                  <a:lnTo>
                    <a:pt x="474" y="408"/>
                  </a:lnTo>
                  <a:lnTo>
                    <a:pt x="483" y="406"/>
                  </a:lnTo>
                  <a:lnTo>
                    <a:pt x="492" y="404"/>
                  </a:lnTo>
                  <a:lnTo>
                    <a:pt x="500" y="402"/>
                  </a:lnTo>
                  <a:lnTo>
                    <a:pt x="508" y="400"/>
                  </a:lnTo>
                  <a:lnTo>
                    <a:pt x="516" y="398"/>
                  </a:lnTo>
                  <a:lnTo>
                    <a:pt x="524" y="396"/>
                  </a:lnTo>
                  <a:lnTo>
                    <a:pt x="531" y="393"/>
                  </a:lnTo>
                  <a:lnTo>
                    <a:pt x="538" y="391"/>
                  </a:lnTo>
                  <a:lnTo>
                    <a:pt x="545" y="389"/>
                  </a:lnTo>
                  <a:lnTo>
                    <a:pt x="552" y="387"/>
                  </a:lnTo>
                  <a:lnTo>
                    <a:pt x="558" y="384"/>
                  </a:lnTo>
                  <a:lnTo>
                    <a:pt x="564" y="382"/>
                  </a:lnTo>
                  <a:lnTo>
                    <a:pt x="570" y="379"/>
                  </a:lnTo>
                  <a:lnTo>
                    <a:pt x="575" y="377"/>
                  </a:lnTo>
                  <a:lnTo>
                    <a:pt x="580" y="374"/>
                  </a:lnTo>
                  <a:lnTo>
                    <a:pt x="585" y="372"/>
                  </a:lnTo>
                  <a:lnTo>
                    <a:pt x="589" y="370"/>
                  </a:lnTo>
                  <a:lnTo>
                    <a:pt x="593" y="368"/>
                  </a:lnTo>
                  <a:lnTo>
                    <a:pt x="597" y="366"/>
                  </a:lnTo>
                  <a:lnTo>
                    <a:pt x="601" y="364"/>
                  </a:lnTo>
                  <a:lnTo>
                    <a:pt x="604" y="363"/>
                  </a:lnTo>
                  <a:lnTo>
                    <a:pt x="607" y="361"/>
                  </a:lnTo>
                  <a:lnTo>
                    <a:pt x="609" y="360"/>
                  </a:lnTo>
                  <a:lnTo>
                    <a:pt x="611" y="359"/>
                  </a:lnTo>
                  <a:lnTo>
                    <a:pt x="613" y="358"/>
                  </a:lnTo>
                  <a:lnTo>
                    <a:pt x="615" y="358"/>
                  </a:lnTo>
                  <a:lnTo>
                    <a:pt x="616" y="357"/>
                  </a:lnTo>
                  <a:lnTo>
                    <a:pt x="617" y="357"/>
                  </a:lnTo>
                  <a:lnTo>
                    <a:pt x="617" y="356"/>
                  </a:lnTo>
                  <a:lnTo>
                    <a:pt x="616" y="356"/>
                  </a:lnTo>
                  <a:lnTo>
                    <a:pt x="614" y="355"/>
                  </a:lnTo>
                  <a:lnTo>
                    <a:pt x="612" y="354"/>
                  </a:lnTo>
                  <a:lnTo>
                    <a:pt x="610" y="353"/>
                  </a:lnTo>
                  <a:lnTo>
                    <a:pt x="606" y="351"/>
                  </a:lnTo>
                  <a:lnTo>
                    <a:pt x="602" y="350"/>
                  </a:lnTo>
                  <a:lnTo>
                    <a:pt x="598" y="347"/>
                  </a:lnTo>
                  <a:lnTo>
                    <a:pt x="592" y="345"/>
                  </a:lnTo>
                  <a:lnTo>
                    <a:pt x="587" y="343"/>
                  </a:lnTo>
                  <a:lnTo>
                    <a:pt x="580" y="340"/>
                  </a:lnTo>
                  <a:lnTo>
                    <a:pt x="573" y="337"/>
                  </a:lnTo>
                  <a:lnTo>
                    <a:pt x="566" y="333"/>
                  </a:lnTo>
                  <a:lnTo>
                    <a:pt x="557" y="329"/>
                  </a:lnTo>
                  <a:lnTo>
                    <a:pt x="549" y="325"/>
                  </a:lnTo>
                  <a:lnTo>
                    <a:pt x="539" y="321"/>
                  </a:lnTo>
                  <a:lnTo>
                    <a:pt x="530" y="317"/>
                  </a:lnTo>
                  <a:lnTo>
                    <a:pt x="521" y="313"/>
                  </a:lnTo>
                  <a:lnTo>
                    <a:pt x="513" y="309"/>
                  </a:lnTo>
                  <a:lnTo>
                    <a:pt x="505" y="306"/>
                  </a:lnTo>
                  <a:lnTo>
                    <a:pt x="498" y="303"/>
                  </a:lnTo>
                  <a:lnTo>
                    <a:pt x="492" y="300"/>
                  </a:lnTo>
                  <a:lnTo>
                    <a:pt x="486" y="297"/>
                  </a:lnTo>
                  <a:lnTo>
                    <a:pt x="481" y="295"/>
                  </a:lnTo>
                  <a:lnTo>
                    <a:pt x="476" y="293"/>
                  </a:lnTo>
                  <a:lnTo>
                    <a:pt x="472" y="291"/>
                  </a:lnTo>
                  <a:lnTo>
                    <a:pt x="469" y="290"/>
                  </a:lnTo>
                  <a:lnTo>
                    <a:pt x="466" y="288"/>
                  </a:lnTo>
                  <a:lnTo>
                    <a:pt x="464" y="287"/>
                  </a:lnTo>
                  <a:lnTo>
                    <a:pt x="462" y="287"/>
                  </a:lnTo>
                  <a:lnTo>
                    <a:pt x="461" y="286"/>
                  </a:lnTo>
                  <a:lnTo>
                    <a:pt x="461" y="285"/>
                  </a:lnTo>
                  <a:lnTo>
                    <a:pt x="461" y="283"/>
                  </a:lnTo>
                  <a:lnTo>
                    <a:pt x="461" y="280"/>
                  </a:lnTo>
                  <a:lnTo>
                    <a:pt x="460" y="277"/>
                  </a:lnTo>
                  <a:lnTo>
                    <a:pt x="460" y="273"/>
                  </a:lnTo>
                  <a:lnTo>
                    <a:pt x="459" y="268"/>
                  </a:lnTo>
                  <a:lnTo>
                    <a:pt x="459" y="263"/>
                  </a:lnTo>
                  <a:lnTo>
                    <a:pt x="458" y="256"/>
                  </a:lnTo>
                  <a:lnTo>
                    <a:pt x="457" y="249"/>
                  </a:lnTo>
                  <a:lnTo>
                    <a:pt x="456" y="241"/>
                  </a:lnTo>
                  <a:lnTo>
                    <a:pt x="455" y="233"/>
                  </a:lnTo>
                  <a:lnTo>
                    <a:pt x="454" y="224"/>
                  </a:lnTo>
                  <a:lnTo>
                    <a:pt x="453" y="214"/>
                  </a:lnTo>
                  <a:lnTo>
                    <a:pt x="452" y="203"/>
                  </a:lnTo>
                  <a:lnTo>
                    <a:pt x="451" y="191"/>
                  </a:lnTo>
                  <a:lnTo>
                    <a:pt x="450" y="180"/>
                  </a:lnTo>
                  <a:lnTo>
                    <a:pt x="449" y="169"/>
                  </a:lnTo>
                  <a:lnTo>
                    <a:pt x="448" y="159"/>
                  </a:lnTo>
                  <a:lnTo>
                    <a:pt x="447" y="150"/>
                  </a:lnTo>
                  <a:lnTo>
                    <a:pt x="446" y="141"/>
                  </a:lnTo>
                  <a:lnTo>
                    <a:pt x="445" y="134"/>
                  </a:lnTo>
                  <a:lnTo>
                    <a:pt x="444" y="127"/>
                  </a:lnTo>
                  <a:lnTo>
                    <a:pt x="443" y="120"/>
                  </a:lnTo>
                  <a:lnTo>
                    <a:pt x="443" y="115"/>
                  </a:lnTo>
                  <a:lnTo>
                    <a:pt x="442" y="110"/>
                  </a:lnTo>
                  <a:lnTo>
                    <a:pt x="442" y="106"/>
                  </a:lnTo>
                  <a:lnTo>
                    <a:pt x="441" y="103"/>
                  </a:lnTo>
                  <a:lnTo>
                    <a:pt x="441" y="100"/>
                  </a:lnTo>
                  <a:lnTo>
                    <a:pt x="441" y="98"/>
                  </a:lnTo>
                  <a:lnTo>
                    <a:pt x="441" y="97"/>
                  </a:lnTo>
                  <a:lnTo>
                    <a:pt x="440" y="97"/>
                  </a:lnTo>
                  <a:lnTo>
                    <a:pt x="439" y="97"/>
                  </a:lnTo>
                  <a:lnTo>
                    <a:pt x="438" y="97"/>
                  </a:lnTo>
                  <a:lnTo>
                    <a:pt x="436" y="98"/>
                  </a:lnTo>
                  <a:lnTo>
                    <a:pt x="435" y="98"/>
                  </a:lnTo>
                  <a:lnTo>
                    <a:pt x="433" y="99"/>
                  </a:lnTo>
                  <a:lnTo>
                    <a:pt x="431" y="99"/>
                  </a:lnTo>
                  <a:lnTo>
                    <a:pt x="428" y="100"/>
                  </a:lnTo>
                  <a:lnTo>
                    <a:pt x="425" y="100"/>
                  </a:lnTo>
                  <a:lnTo>
                    <a:pt x="423" y="101"/>
                  </a:lnTo>
                  <a:lnTo>
                    <a:pt x="419" y="102"/>
                  </a:lnTo>
                  <a:lnTo>
                    <a:pt x="416" y="103"/>
                  </a:lnTo>
                  <a:lnTo>
                    <a:pt x="412" y="104"/>
                  </a:lnTo>
                  <a:lnTo>
                    <a:pt x="408" y="105"/>
                  </a:lnTo>
                  <a:lnTo>
                    <a:pt x="404" y="106"/>
                  </a:lnTo>
                  <a:lnTo>
                    <a:pt x="400" y="106"/>
                  </a:lnTo>
                  <a:lnTo>
                    <a:pt x="396" y="107"/>
                  </a:lnTo>
                  <a:lnTo>
                    <a:pt x="391" y="108"/>
                  </a:lnTo>
                  <a:lnTo>
                    <a:pt x="387" y="108"/>
                  </a:lnTo>
                  <a:lnTo>
                    <a:pt x="382" y="109"/>
                  </a:lnTo>
                  <a:lnTo>
                    <a:pt x="377" y="109"/>
                  </a:lnTo>
                  <a:lnTo>
                    <a:pt x="372" y="109"/>
                  </a:lnTo>
                  <a:lnTo>
                    <a:pt x="367" y="109"/>
                  </a:lnTo>
                  <a:lnTo>
                    <a:pt x="362" y="109"/>
                  </a:lnTo>
                  <a:lnTo>
                    <a:pt x="357" y="108"/>
                  </a:lnTo>
                  <a:lnTo>
                    <a:pt x="352" y="108"/>
                  </a:lnTo>
                  <a:lnTo>
                    <a:pt x="346" y="108"/>
                  </a:lnTo>
                  <a:lnTo>
                    <a:pt x="341" y="107"/>
                  </a:lnTo>
                  <a:lnTo>
                    <a:pt x="335" y="106"/>
                  </a:lnTo>
                  <a:lnTo>
                    <a:pt x="329" y="105"/>
                  </a:lnTo>
                  <a:lnTo>
                    <a:pt x="323" y="104"/>
                  </a:lnTo>
                  <a:lnTo>
                    <a:pt x="318" y="103"/>
                  </a:lnTo>
                  <a:lnTo>
                    <a:pt x="312" y="102"/>
                  </a:lnTo>
                  <a:lnTo>
                    <a:pt x="307" y="101"/>
                  </a:lnTo>
                  <a:lnTo>
                    <a:pt x="302" y="100"/>
                  </a:lnTo>
                  <a:lnTo>
                    <a:pt x="297" y="98"/>
                  </a:lnTo>
                  <a:lnTo>
                    <a:pt x="292" y="97"/>
                  </a:lnTo>
                  <a:lnTo>
                    <a:pt x="287" y="95"/>
                  </a:lnTo>
                  <a:lnTo>
                    <a:pt x="282" y="94"/>
                  </a:lnTo>
                  <a:lnTo>
                    <a:pt x="278" y="92"/>
                  </a:lnTo>
                  <a:lnTo>
                    <a:pt x="274" y="90"/>
                  </a:lnTo>
                  <a:lnTo>
                    <a:pt x="269" y="88"/>
                  </a:lnTo>
                  <a:lnTo>
                    <a:pt x="265" y="86"/>
                  </a:lnTo>
                  <a:lnTo>
                    <a:pt x="261" y="84"/>
                  </a:lnTo>
                  <a:lnTo>
                    <a:pt x="258" y="82"/>
                  </a:lnTo>
                  <a:lnTo>
                    <a:pt x="254" y="80"/>
                  </a:lnTo>
                  <a:lnTo>
                    <a:pt x="250" y="78"/>
                  </a:lnTo>
                  <a:lnTo>
                    <a:pt x="247" y="76"/>
                  </a:lnTo>
                  <a:lnTo>
                    <a:pt x="244" y="74"/>
                  </a:lnTo>
                  <a:lnTo>
                    <a:pt x="241" y="72"/>
                  </a:lnTo>
                  <a:lnTo>
                    <a:pt x="239" y="71"/>
                  </a:lnTo>
                  <a:lnTo>
                    <a:pt x="236" y="69"/>
                  </a:lnTo>
                  <a:lnTo>
                    <a:pt x="234" y="68"/>
                  </a:lnTo>
                  <a:lnTo>
                    <a:pt x="232" y="67"/>
                  </a:lnTo>
                  <a:lnTo>
                    <a:pt x="231" y="66"/>
                  </a:lnTo>
                  <a:lnTo>
                    <a:pt x="229" y="65"/>
                  </a:lnTo>
                  <a:lnTo>
                    <a:pt x="228" y="64"/>
                  </a:lnTo>
                  <a:lnTo>
                    <a:pt x="227" y="63"/>
                  </a:lnTo>
                  <a:lnTo>
                    <a:pt x="226" y="63"/>
                  </a:lnTo>
                  <a:lnTo>
                    <a:pt x="225" y="62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 cmpd="sng">
              <a:solidFill>
                <a:srgbClr val="B9D9EB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800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10" name="Freeform 35">
              <a:extLst>
                <a:ext uri="{FF2B5EF4-FFF2-40B4-BE49-F238E27FC236}">
                  <a16:creationId xmlns:a16="http://schemas.microsoft.com/office/drawing/2014/main" id="{F1F192E8-A9E6-8347-BD37-3D04DD127445}"/>
                </a:ext>
              </a:extLst>
            </p:cNvPr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gray">
            <a:xfrm>
              <a:off x="3607625" y="3554237"/>
              <a:ext cx="1498067" cy="2175568"/>
            </a:xfrm>
            <a:custGeom>
              <a:avLst/>
              <a:gdLst>
                <a:gd name="T0" fmla="*/ 2147483647 w 440"/>
                <a:gd name="T1" fmla="*/ 2147483647 h 647"/>
                <a:gd name="T2" fmla="*/ 2147483647 w 440"/>
                <a:gd name="T3" fmla="*/ 2147483647 h 647"/>
                <a:gd name="T4" fmla="*/ 0 w 440"/>
                <a:gd name="T5" fmla="*/ 2147483647 h 647"/>
                <a:gd name="T6" fmla="*/ 2147483647 w 440"/>
                <a:gd name="T7" fmla="*/ 2147483647 h 647"/>
                <a:gd name="T8" fmla="*/ 2147483647 w 440"/>
                <a:gd name="T9" fmla="*/ 2147483647 h 647"/>
                <a:gd name="T10" fmla="*/ 2147483647 w 440"/>
                <a:gd name="T11" fmla="*/ 2147483647 h 647"/>
                <a:gd name="T12" fmla="*/ 2147483647 w 440"/>
                <a:gd name="T13" fmla="*/ 2147483647 h 647"/>
                <a:gd name="T14" fmla="*/ 2147483647 w 440"/>
                <a:gd name="T15" fmla="*/ 0 h 647"/>
                <a:gd name="T16" fmla="*/ 2147483647 w 440"/>
                <a:gd name="T17" fmla="*/ 2147483647 h 647"/>
                <a:gd name="T18" fmla="*/ 2147483647 w 440"/>
                <a:gd name="T19" fmla="*/ 2147483647 h 647"/>
                <a:gd name="T20" fmla="*/ 2147483647 w 440"/>
                <a:gd name="T21" fmla="*/ 2147483647 h 647"/>
                <a:gd name="T22" fmla="*/ 2147483647 w 440"/>
                <a:gd name="T23" fmla="*/ 2147483647 h 647"/>
                <a:gd name="T24" fmla="*/ 2147483647 w 440"/>
                <a:gd name="T25" fmla="*/ 2147483647 h 647"/>
                <a:gd name="T26" fmla="*/ 2147483647 w 440"/>
                <a:gd name="T27" fmla="*/ 2147483647 h 647"/>
                <a:gd name="T28" fmla="*/ 2147483647 w 440"/>
                <a:gd name="T29" fmla="*/ 2147483647 h 647"/>
                <a:gd name="T30" fmla="*/ 2147483647 w 440"/>
                <a:gd name="T31" fmla="*/ 2147483647 h 647"/>
                <a:gd name="T32" fmla="*/ 2147483647 w 440"/>
                <a:gd name="T33" fmla="*/ 2147483647 h 647"/>
                <a:gd name="T34" fmla="*/ 2147483647 w 440"/>
                <a:gd name="T35" fmla="*/ 2147483647 h 647"/>
                <a:gd name="T36" fmla="*/ 2147483647 w 440"/>
                <a:gd name="T37" fmla="*/ 2147483647 h 647"/>
                <a:gd name="T38" fmla="*/ 2147483647 w 440"/>
                <a:gd name="T39" fmla="*/ 2147483647 h 647"/>
                <a:gd name="T40" fmla="*/ 2147483647 w 440"/>
                <a:gd name="T41" fmla="*/ 2147483647 h 647"/>
                <a:gd name="T42" fmla="*/ 2147483647 w 440"/>
                <a:gd name="T43" fmla="*/ 2147483647 h 647"/>
                <a:gd name="T44" fmla="*/ 2147483647 w 440"/>
                <a:gd name="T45" fmla="*/ 2147483647 h 647"/>
                <a:gd name="T46" fmla="*/ 2147483647 w 440"/>
                <a:gd name="T47" fmla="*/ 2147483647 h 647"/>
                <a:gd name="T48" fmla="*/ 2147483647 w 440"/>
                <a:gd name="T49" fmla="*/ 2147483647 h 647"/>
                <a:gd name="T50" fmla="*/ 2147483647 w 440"/>
                <a:gd name="T51" fmla="*/ 2147483647 h 647"/>
                <a:gd name="T52" fmla="*/ 2147483647 w 440"/>
                <a:gd name="T53" fmla="*/ 2147483647 h 647"/>
                <a:gd name="T54" fmla="*/ 2147483647 w 440"/>
                <a:gd name="T55" fmla="*/ 2147483647 h 647"/>
                <a:gd name="T56" fmla="*/ 2147483647 w 440"/>
                <a:gd name="T57" fmla="*/ 2147483647 h 647"/>
                <a:gd name="T58" fmla="*/ 2147483647 w 440"/>
                <a:gd name="T59" fmla="*/ 2147483647 h 647"/>
                <a:gd name="T60" fmla="*/ 2147483647 w 440"/>
                <a:gd name="T61" fmla="*/ 2147483647 h 647"/>
                <a:gd name="T62" fmla="*/ 2147483647 w 440"/>
                <a:gd name="T63" fmla="*/ 2147483647 h 647"/>
                <a:gd name="T64" fmla="*/ 2147483647 w 440"/>
                <a:gd name="T65" fmla="*/ 2147483647 h 647"/>
                <a:gd name="T66" fmla="*/ 2147483647 w 440"/>
                <a:gd name="T67" fmla="*/ 2147483647 h 647"/>
                <a:gd name="T68" fmla="*/ 2147483647 w 440"/>
                <a:gd name="T69" fmla="*/ 2147483647 h 647"/>
                <a:gd name="T70" fmla="*/ 2147483647 w 440"/>
                <a:gd name="T71" fmla="*/ 2147483647 h 647"/>
                <a:gd name="T72" fmla="*/ 2147483647 w 440"/>
                <a:gd name="T73" fmla="*/ 2147483647 h 647"/>
                <a:gd name="T74" fmla="*/ 2147483647 w 440"/>
                <a:gd name="T75" fmla="*/ 2147483647 h 647"/>
                <a:gd name="T76" fmla="*/ 2147483647 w 440"/>
                <a:gd name="T77" fmla="*/ 2147483647 h 647"/>
                <a:gd name="T78" fmla="*/ 2147483647 w 440"/>
                <a:gd name="T79" fmla="*/ 2147483647 h 647"/>
                <a:gd name="T80" fmla="*/ 2147483647 w 440"/>
                <a:gd name="T81" fmla="*/ 2147483647 h 647"/>
                <a:gd name="T82" fmla="*/ 2147483647 w 440"/>
                <a:gd name="T83" fmla="*/ 2147483647 h 647"/>
                <a:gd name="T84" fmla="*/ 2147483647 w 440"/>
                <a:gd name="T85" fmla="*/ 2147483647 h 647"/>
                <a:gd name="T86" fmla="*/ 2147483647 w 440"/>
                <a:gd name="T87" fmla="*/ 2147483647 h 647"/>
                <a:gd name="T88" fmla="*/ 2147483647 w 440"/>
                <a:gd name="T89" fmla="*/ 2147483647 h 647"/>
                <a:gd name="T90" fmla="*/ 2147483647 w 440"/>
                <a:gd name="T91" fmla="*/ 2147483647 h 647"/>
                <a:gd name="T92" fmla="*/ 2147483647 w 440"/>
                <a:gd name="T93" fmla="*/ 2147483647 h 647"/>
                <a:gd name="T94" fmla="*/ 2147483647 w 440"/>
                <a:gd name="T95" fmla="*/ 2147483647 h 647"/>
                <a:gd name="T96" fmla="*/ 2147483647 w 440"/>
                <a:gd name="T97" fmla="*/ 2147483647 h 647"/>
                <a:gd name="T98" fmla="*/ 2147483647 w 440"/>
                <a:gd name="T99" fmla="*/ 2147483647 h 647"/>
                <a:gd name="T100" fmla="*/ 2147483647 w 440"/>
                <a:gd name="T101" fmla="*/ 2147483647 h 647"/>
                <a:gd name="T102" fmla="*/ 2147483647 w 440"/>
                <a:gd name="T103" fmla="*/ 2147483647 h 647"/>
                <a:gd name="T104" fmla="*/ 2147483647 w 440"/>
                <a:gd name="T105" fmla="*/ 2147483647 h 64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40"/>
                <a:gd name="T160" fmla="*/ 0 h 647"/>
                <a:gd name="T161" fmla="*/ 440 w 440"/>
                <a:gd name="T162" fmla="*/ 647 h 64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40" h="647">
                  <a:moveTo>
                    <a:pt x="73" y="79"/>
                  </a:moveTo>
                  <a:lnTo>
                    <a:pt x="64" y="76"/>
                  </a:lnTo>
                  <a:lnTo>
                    <a:pt x="56" y="73"/>
                  </a:lnTo>
                  <a:lnTo>
                    <a:pt x="48" y="71"/>
                  </a:lnTo>
                  <a:lnTo>
                    <a:pt x="41" y="68"/>
                  </a:lnTo>
                  <a:lnTo>
                    <a:pt x="34" y="66"/>
                  </a:lnTo>
                  <a:lnTo>
                    <a:pt x="28" y="64"/>
                  </a:lnTo>
                  <a:lnTo>
                    <a:pt x="23" y="63"/>
                  </a:lnTo>
                  <a:lnTo>
                    <a:pt x="18" y="61"/>
                  </a:lnTo>
                  <a:lnTo>
                    <a:pt x="14" y="60"/>
                  </a:lnTo>
                  <a:lnTo>
                    <a:pt x="10" y="58"/>
                  </a:lnTo>
                  <a:lnTo>
                    <a:pt x="7" y="57"/>
                  </a:lnTo>
                  <a:lnTo>
                    <a:pt x="5" y="57"/>
                  </a:lnTo>
                  <a:lnTo>
                    <a:pt x="3" y="56"/>
                  </a:lnTo>
                  <a:lnTo>
                    <a:pt x="1" y="56"/>
                  </a:lnTo>
                  <a:lnTo>
                    <a:pt x="0" y="55"/>
                  </a:lnTo>
                  <a:lnTo>
                    <a:pt x="2" y="55"/>
                  </a:lnTo>
                  <a:lnTo>
                    <a:pt x="5" y="54"/>
                  </a:lnTo>
                  <a:lnTo>
                    <a:pt x="8" y="53"/>
                  </a:lnTo>
                  <a:lnTo>
                    <a:pt x="13" y="52"/>
                  </a:lnTo>
                  <a:lnTo>
                    <a:pt x="18" y="51"/>
                  </a:lnTo>
                  <a:lnTo>
                    <a:pt x="25" y="50"/>
                  </a:lnTo>
                  <a:lnTo>
                    <a:pt x="33" y="48"/>
                  </a:lnTo>
                  <a:lnTo>
                    <a:pt x="41" y="46"/>
                  </a:lnTo>
                  <a:lnTo>
                    <a:pt x="51" y="44"/>
                  </a:lnTo>
                  <a:lnTo>
                    <a:pt x="62" y="42"/>
                  </a:lnTo>
                  <a:lnTo>
                    <a:pt x="73" y="40"/>
                  </a:lnTo>
                  <a:lnTo>
                    <a:pt x="86" y="37"/>
                  </a:lnTo>
                  <a:lnTo>
                    <a:pt x="100" y="34"/>
                  </a:lnTo>
                  <a:lnTo>
                    <a:pt x="115" y="31"/>
                  </a:lnTo>
                  <a:lnTo>
                    <a:pt x="130" y="28"/>
                  </a:lnTo>
                  <a:lnTo>
                    <a:pt x="146" y="24"/>
                  </a:lnTo>
                  <a:lnTo>
                    <a:pt x="161" y="21"/>
                  </a:lnTo>
                  <a:lnTo>
                    <a:pt x="175" y="18"/>
                  </a:lnTo>
                  <a:lnTo>
                    <a:pt x="187" y="16"/>
                  </a:lnTo>
                  <a:lnTo>
                    <a:pt x="199" y="13"/>
                  </a:lnTo>
                  <a:lnTo>
                    <a:pt x="210" y="11"/>
                  </a:lnTo>
                  <a:lnTo>
                    <a:pt x="219" y="9"/>
                  </a:lnTo>
                  <a:lnTo>
                    <a:pt x="228" y="7"/>
                  </a:lnTo>
                  <a:lnTo>
                    <a:pt x="236" y="5"/>
                  </a:lnTo>
                  <a:lnTo>
                    <a:pt x="242" y="4"/>
                  </a:lnTo>
                  <a:lnTo>
                    <a:pt x="248" y="3"/>
                  </a:lnTo>
                  <a:lnTo>
                    <a:pt x="253" y="2"/>
                  </a:lnTo>
                  <a:lnTo>
                    <a:pt x="256" y="1"/>
                  </a:lnTo>
                  <a:lnTo>
                    <a:pt x="259" y="1"/>
                  </a:lnTo>
                  <a:lnTo>
                    <a:pt x="260" y="0"/>
                  </a:lnTo>
                  <a:lnTo>
                    <a:pt x="261" y="0"/>
                  </a:lnTo>
                  <a:lnTo>
                    <a:pt x="261" y="1"/>
                  </a:lnTo>
                  <a:lnTo>
                    <a:pt x="262" y="2"/>
                  </a:lnTo>
                  <a:lnTo>
                    <a:pt x="264" y="4"/>
                  </a:lnTo>
                  <a:lnTo>
                    <a:pt x="266" y="6"/>
                  </a:lnTo>
                  <a:lnTo>
                    <a:pt x="269" y="10"/>
                  </a:lnTo>
                  <a:lnTo>
                    <a:pt x="273" y="14"/>
                  </a:lnTo>
                  <a:lnTo>
                    <a:pt x="278" y="19"/>
                  </a:lnTo>
                  <a:lnTo>
                    <a:pt x="283" y="25"/>
                  </a:lnTo>
                  <a:lnTo>
                    <a:pt x="289" y="32"/>
                  </a:lnTo>
                  <a:lnTo>
                    <a:pt x="296" y="39"/>
                  </a:lnTo>
                  <a:lnTo>
                    <a:pt x="303" y="47"/>
                  </a:lnTo>
                  <a:lnTo>
                    <a:pt x="311" y="56"/>
                  </a:lnTo>
                  <a:lnTo>
                    <a:pt x="320" y="66"/>
                  </a:lnTo>
                  <a:lnTo>
                    <a:pt x="329" y="76"/>
                  </a:lnTo>
                  <a:lnTo>
                    <a:pt x="339" y="88"/>
                  </a:lnTo>
                  <a:lnTo>
                    <a:pt x="350" y="100"/>
                  </a:lnTo>
                  <a:lnTo>
                    <a:pt x="361" y="112"/>
                  </a:lnTo>
                  <a:lnTo>
                    <a:pt x="371" y="123"/>
                  </a:lnTo>
                  <a:lnTo>
                    <a:pt x="380" y="134"/>
                  </a:lnTo>
                  <a:lnTo>
                    <a:pt x="389" y="143"/>
                  </a:lnTo>
                  <a:lnTo>
                    <a:pt x="397" y="152"/>
                  </a:lnTo>
                  <a:lnTo>
                    <a:pt x="404" y="161"/>
                  </a:lnTo>
                  <a:lnTo>
                    <a:pt x="411" y="168"/>
                  </a:lnTo>
                  <a:lnTo>
                    <a:pt x="417" y="175"/>
                  </a:lnTo>
                  <a:lnTo>
                    <a:pt x="422" y="180"/>
                  </a:lnTo>
                  <a:lnTo>
                    <a:pt x="427" y="185"/>
                  </a:lnTo>
                  <a:lnTo>
                    <a:pt x="430" y="190"/>
                  </a:lnTo>
                  <a:lnTo>
                    <a:pt x="434" y="193"/>
                  </a:lnTo>
                  <a:lnTo>
                    <a:pt x="436" y="196"/>
                  </a:lnTo>
                  <a:lnTo>
                    <a:pt x="438" y="198"/>
                  </a:lnTo>
                  <a:lnTo>
                    <a:pt x="439" y="199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198"/>
                  </a:lnTo>
                  <a:lnTo>
                    <a:pt x="434" y="198"/>
                  </a:lnTo>
                  <a:lnTo>
                    <a:pt x="432" y="197"/>
                  </a:lnTo>
                  <a:lnTo>
                    <a:pt x="430" y="196"/>
                  </a:lnTo>
                  <a:lnTo>
                    <a:pt x="427" y="196"/>
                  </a:lnTo>
                  <a:lnTo>
                    <a:pt x="425" y="195"/>
                  </a:lnTo>
                  <a:lnTo>
                    <a:pt x="422" y="194"/>
                  </a:lnTo>
                  <a:lnTo>
                    <a:pt x="418" y="193"/>
                  </a:lnTo>
                  <a:lnTo>
                    <a:pt x="414" y="191"/>
                  </a:lnTo>
                  <a:lnTo>
                    <a:pt x="411" y="190"/>
                  </a:lnTo>
                  <a:lnTo>
                    <a:pt x="406" y="189"/>
                  </a:lnTo>
                  <a:lnTo>
                    <a:pt x="402" y="187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9" y="183"/>
                  </a:lnTo>
                  <a:lnTo>
                    <a:pt x="385" y="182"/>
                  </a:lnTo>
                  <a:lnTo>
                    <a:pt x="382" y="181"/>
                  </a:lnTo>
                  <a:lnTo>
                    <a:pt x="379" y="180"/>
                  </a:lnTo>
                  <a:lnTo>
                    <a:pt x="376" y="179"/>
                  </a:lnTo>
                  <a:lnTo>
                    <a:pt x="374" y="178"/>
                  </a:lnTo>
                  <a:lnTo>
                    <a:pt x="372" y="177"/>
                  </a:lnTo>
                  <a:lnTo>
                    <a:pt x="370" y="176"/>
                  </a:lnTo>
                  <a:lnTo>
                    <a:pt x="368" y="176"/>
                  </a:lnTo>
                  <a:lnTo>
                    <a:pt x="367" y="175"/>
                  </a:lnTo>
                  <a:lnTo>
                    <a:pt x="366" y="175"/>
                  </a:lnTo>
                  <a:lnTo>
                    <a:pt x="365" y="175"/>
                  </a:lnTo>
                  <a:lnTo>
                    <a:pt x="364" y="175"/>
                  </a:lnTo>
                  <a:lnTo>
                    <a:pt x="364" y="176"/>
                  </a:lnTo>
                  <a:lnTo>
                    <a:pt x="364" y="177"/>
                  </a:lnTo>
                  <a:lnTo>
                    <a:pt x="364" y="179"/>
                  </a:lnTo>
                  <a:lnTo>
                    <a:pt x="363" y="181"/>
                  </a:lnTo>
                  <a:lnTo>
                    <a:pt x="363" y="183"/>
                  </a:lnTo>
                  <a:lnTo>
                    <a:pt x="363" y="186"/>
                  </a:lnTo>
                  <a:lnTo>
                    <a:pt x="362" y="189"/>
                  </a:lnTo>
                  <a:lnTo>
                    <a:pt x="361" y="192"/>
                  </a:lnTo>
                  <a:lnTo>
                    <a:pt x="361" y="195"/>
                  </a:lnTo>
                  <a:lnTo>
                    <a:pt x="360" y="199"/>
                  </a:lnTo>
                  <a:lnTo>
                    <a:pt x="359" y="204"/>
                  </a:lnTo>
                  <a:lnTo>
                    <a:pt x="359" y="208"/>
                  </a:lnTo>
                  <a:lnTo>
                    <a:pt x="358" y="213"/>
                  </a:lnTo>
                  <a:lnTo>
                    <a:pt x="357" y="218"/>
                  </a:lnTo>
                  <a:lnTo>
                    <a:pt x="356" y="224"/>
                  </a:lnTo>
                  <a:lnTo>
                    <a:pt x="355" y="229"/>
                  </a:lnTo>
                  <a:lnTo>
                    <a:pt x="355" y="235"/>
                  </a:lnTo>
                  <a:lnTo>
                    <a:pt x="354" y="240"/>
                  </a:lnTo>
                  <a:lnTo>
                    <a:pt x="354" y="245"/>
                  </a:lnTo>
                  <a:lnTo>
                    <a:pt x="354" y="250"/>
                  </a:lnTo>
                  <a:lnTo>
                    <a:pt x="354" y="256"/>
                  </a:lnTo>
                  <a:lnTo>
                    <a:pt x="354" y="261"/>
                  </a:lnTo>
                  <a:lnTo>
                    <a:pt x="354" y="266"/>
                  </a:lnTo>
                  <a:lnTo>
                    <a:pt x="354" y="271"/>
                  </a:lnTo>
                  <a:lnTo>
                    <a:pt x="355" y="276"/>
                  </a:lnTo>
                  <a:lnTo>
                    <a:pt x="355" y="281"/>
                  </a:lnTo>
                  <a:lnTo>
                    <a:pt x="356" y="286"/>
                  </a:lnTo>
                  <a:lnTo>
                    <a:pt x="357" y="291"/>
                  </a:lnTo>
                  <a:lnTo>
                    <a:pt x="358" y="296"/>
                  </a:lnTo>
                  <a:lnTo>
                    <a:pt x="359" y="301"/>
                  </a:lnTo>
                  <a:lnTo>
                    <a:pt x="360" y="306"/>
                  </a:lnTo>
                  <a:lnTo>
                    <a:pt x="362" y="311"/>
                  </a:lnTo>
                  <a:lnTo>
                    <a:pt x="363" y="316"/>
                  </a:lnTo>
                  <a:lnTo>
                    <a:pt x="364" y="320"/>
                  </a:lnTo>
                  <a:lnTo>
                    <a:pt x="366" y="325"/>
                  </a:lnTo>
                  <a:lnTo>
                    <a:pt x="367" y="329"/>
                  </a:lnTo>
                  <a:lnTo>
                    <a:pt x="368" y="333"/>
                  </a:lnTo>
                  <a:lnTo>
                    <a:pt x="370" y="338"/>
                  </a:lnTo>
                  <a:lnTo>
                    <a:pt x="372" y="342"/>
                  </a:lnTo>
                  <a:lnTo>
                    <a:pt x="373" y="346"/>
                  </a:lnTo>
                  <a:lnTo>
                    <a:pt x="375" y="350"/>
                  </a:lnTo>
                  <a:lnTo>
                    <a:pt x="376" y="353"/>
                  </a:lnTo>
                  <a:lnTo>
                    <a:pt x="378" y="357"/>
                  </a:lnTo>
                  <a:lnTo>
                    <a:pt x="380" y="361"/>
                  </a:lnTo>
                  <a:lnTo>
                    <a:pt x="382" y="364"/>
                  </a:lnTo>
                  <a:lnTo>
                    <a:pt x="384" y="368"/>
                  </a:lnTo>
                  <a:lnTo>
                    <a:pt x="385" y="371"/>
                  </a:lnTo>
                  <a:lnTo>
                    <a:pt x="387" y="374"/>
                  </a:lnTo>
                  <a:lnTo>
                    <a:pt x="389" y="377"/>
                  </a:lnTo>
                  <a:lnTo>
                    <a:pt x="390" y="379"/>
                  </a:lnTo>
                  <a:lnTo>
                    <a:pt x="392" y="382"/>
                  </a:lnTo>
                  <a:lnTo>
                    <a:pt x="393" y="384"/>
                  </a:lnTo>
                  <a:lnTo>
                    <a:pt x="394" y="386"/>
                  </a:lnTo>
                  <a:lnTo>
                    <a:pt x="395" y="388"/>
                  </a:lnTo>
                  <a:lnTo>
                    <a:pt x="396" y="389"/>
                  </a:lnTo>
                  <a:lnTo>
                    <a:pt x="396" y="391"/>
                  </a:lnTo>
                  <a:lnTo>
                    <a:pt x="397" y="392"/>
                  </a:lnTo>
                  <a:lnTo>
                    <a:pt x="398" y="393"/>
                  </a:lnTo>
                  <a:lnTo>
                    <a:pt x="398" y="394"/>
                  </a:lnTo>
                  <a:lnTo>
                    <a:pt x="399" y="394"/>
                  </a:lnTo>
                  <a:lnTo>
                    <a:pt x="398" y="395"/>
                  </a:lnTo>
                  <a:lnTo>
                    <a:pt x="397" y="395"/>
                  </a:lnTo>
                  <a:lnTo>
                    <a:pt x="396" y="396"/>
                  </a:lnTo>
                  <a:lnTo>
                    <a:pt x="393" y="397"/>
                  </a:lnTo>
                  <a:lnTo>
                    <a:pt x="390" y="398"/>
                  </a:lnTo>
                  <a:lnTo>
                    <a:pt x="387" y="400"/>
                  </a:lnTo>
                  <a:lnTo>
                    <a:pt x="382" y="402"/>
                  </a:lnTo>
                  <a:lnTo>
                    <a:pt x="377" y="404"/>
                  </a:lnTo>
                  <a:lnTo>
                    <a:pt x="372" y="407"/>
                  </a:lnTo>
                  <a:lnTo>
                    <a:pt x="365" y="409"/>
                  </a:lnTo>
                  <a:lnTo>
                    <a:pt x="358" y="413"/>
                  </a:lnTo>
                  <a:lnTo>
                    <a:pt x="350" y="416"/>
                  </a:lnTo>
                  <a:lnTo>
                    <a:pt x="342" y="420"/>
                  </a:lnTo>
                  <a:lnTo>
                    <a:pt x="333" y="424"/>
                  </a:lnTo>
                  <a:lnTo>
                    <a:pt x="323" y="428"/>
                  </a:lnTo>
                  <a:lnTo>
                    <a:pt x="313" y="433"/>
                  </a:lnTo>
                  <a:lnTo>
                    <a:pt x="303" y="437"/>
                  </a:lnTo>
                  <a:lnTo>
                    <a:pt x="293" y="442"/>
                  </a:lnTo>
                  <a:lnTo>
                    <a:pt x="284" y="446"/>
                  </a:lnTo>
                  <a:lnTo>
                    <a:pt x="276" y="449"/>
                  </a:lnTo>
                  <a:lnTo>
                    <a:pt x="268" y="453"/>
                  </a:lnTo>
                  <a:lnTo>
                    <a:pt x="261" y="456"/>
                  </a:lnTo>
                  <a:lnTo>
                    <a:pt x="255" y="459"/>
                  </a:lnTo>
                  <a:lnTo>
                    <a:pt x="249" y="461"/>
                  </a:lnTo>
                  <a:lnTo>
                    <a:pt x="244" y="464"/>
                  </a:lnTo>
                  <a:lnTo>
                    <a:pt x="240" y="466"/>
                  </a:lnTo>
                  <a:lnTo>
                    <a:pt x="236" y="467"/>
                  </a:lnTo>
                  <a:lnTo>
                    <a:pt x="233" y="469"/>
                  </a:lnTo>
                  <a:lnTo>
                    <a:pt x="231" y="470"/>
                  </a:lnTo>
                  <a:lnTo>
                    <a:pt x="229" y="470"/>
                  </a:lnTo>
                  <a:lnTo>
                    <a:pt x="228" y="471"/>
                  </a:lnTo>
                  <a:lnTo>
                    <a:pt x="227" y="472"/>
                  </a:lnTo>
                  <a:lnTo>
                    <a:pt x="227" y="474"/>
                  </a:lnTo>
                  <a:lnTo>
                    <a:pt x="227" y="476"/>
                  </a:lnTo>
                  <a:lnTo>
                    <a:pt x="227" y="480"/>
                  </a:lnTo>
                  <a:lnTo>
                    <a:pt x="226" y="483"/>
                  </a:lnTo>
                  <a:lnTo>
                    <a:pt x="226" y="488"/>
                  </a:lnTo>
                  <a:lnTo>
                    <a:pt x="225" y="493"/>
                  </a:lnTo>
                  <a:lnTo>
                    <a:pt x="225" y="499"/>
                  </a:lnTo>
                  <a:lnTo>
                    <a:pt x="224" y="505"/>
                  </a:lnTo>
                  <a:lnTo>
                    <a:pt x="223" y="512"/>
                  </a:lnTo>
                  <a:lnTo>
                    <a:pt x="222" y="520"/>
                  </a:lnTo>
                  <a:lnTo>
                    <a:pt x="222" y="529"/>
                  </a:lnTo>
                  <a:lnTo>
                    <a:pt x="221" y="538"/>
                  </a:lnTo>
                  <a:lnTo>
                    <a:pt x="220" y="548"/>
                  </a:lnTo>
                  <a:lnTo>
                    <a:pt x="219" y="558"/>
                  </a:lnTo>
                  <a:lnTo>
                    <a:pt x="217" y="569"/>
                  </a:lnTo>
                  <a:lnTo>
                    <a:pt x="216" y="579"/>
                  </a:lnTo>
                  <a:lnTo>
                    <a:pt x="215" y="588"/>
                  </a:lnTo>
                  <a:lnTo>
                    <a:pt x="215" y="596"/>
                  </a:lnTo>
                  <a:lnTo>
                    <a:pt x="214" y="604"/>
                  </a:lnTo>
                  <a:lnTo>
                    <a:pt x="213" y="611"/>
                  </a:lnTo>
                  <a:lnTo>
                    <a:pt x="212" y="618"/>
                  </a:lnTo>
                  <a:lnTo>
                    <a:pt x="212" y="624"/>
                  </a:lnTo>
                  <a:lnTo>
                    <a:pt x="211" y="629"/>
                  </a:lnTo>
                  <a:lnTo>
                    <a:pt x="211" y="633"/>
                  </a:lnTo>
                  <a:lnTo>
                    <a:pt x="210" y="637"/>
                  </a:lnTo>
                  <a:lnTo>
                    <a:pt x="210" y="640"/>
                  </a:lnTo>
                  <a:lnTo>
                    <a:pt x="210" y="642"/>
                  </a:lnTo>
                  <a:lnTo>
                    <a:pt x="210" y="644"/>
                  </a:lnTo>
                  <a:lnTo>
                    <a:pt x="209" y="645"/>
                  </a:lnTo>
                  <a:lnTo>
                    <a:pt x="209" y="646"/>
                  </a:lnTo>
                  <a:lnTo>
                    <a:pt x="209" y="645"/>
                  </a:lnTo>
                  <a:lnTo>
                    <a:pt x="208" y="644"/>
                  </a:lnTo>
                  <a:lnTo>
                    <a:pt x="207" y="643"/>
                  </a:lnTo>
                  <a:lnTo>
                    <a:pt x="206" y="641"/>
                  </a:lnTo>
                  <a:lnTo>
                    <a:pt x="204" y="640"/>
                  </a:lnTo>
                  <a:lnTo>
                    <a:pt x="202" y="637"/>
                  </a:lnTo>
                  <a:lnTo>
                    <a:pt x="200" y="635"/>
                  </a:lnTo>
                  <a:lnTo>
                    <a:pt x="198" y="632"/>
                  </a:lnTo>
                  <a:lnTo>
                    <a:pt x="195" y="629"/>
                  </a:lnTo>
                  <a:lnTo>
                    <a:pt x="192" y="625"/>
                  </a:lnTo>
                  <a:lnTo>
                    <a:pt x="188" y="622"/>
                  </a:lnTo>
                  <a:lnTo>
                    <a:pt x="185" y="617"/>
                  </a:lnTo>
                  <a:lnTo>
                    <a:pt x="181" y="613"/>
                  </a:lnTo>
                  <a:lnTo>
                    <a:pt x="177" y="608"/>
                  </a:lnTo>
                  <a:lnTo>
                    <a:pt x="172" y="603"/>
                  </a:lnTo>
                  <a:lnTo>
                    <a:pt x="167" y="598"/>
                  </a:lnTo>
                  <a:lnTo>
                    <a:pt x="163" y="592"/>
                  </a:lnTo>
                  <a:lnTo>
                    <a:pt x="158" y="586"/>
                  </a:lnTo>
                  <a:lnTo>
                    <a:pt x="154" y="580"/>
                  </a:lnTo>
                  <a:lnTo>
                    <a:pt x="149" y="574"/>
                  </a:lnTo>
                  <a:lnTo>
                    <a:pt x="145" y="568"/>
                  </a:lnTo>
                  <a:lnTo>
                    <a:pt x="140" y="561"/>
                  </a:lnTo>
                  <a:lnTo>
                    <a:pt x="136" y="554"/>
                  </a:lnTo>
                  <a:lnTo>
                    <a:pt x="131" y="547"/>
                  </a:lnTo>
                  <a:lnTo>
                    <a:pt x="127" y="540"/>
                  </a:lnTo>
                  <a:lnTo>
                    <a:pt x="123" y="533"/>
                  </a:lnTo>
                  <a:lnTo>
                    <a:pt x="119" y="525"/>
                  </a:lnTo>
                  <a:lnTo>
                    <a:pt x="114" y="517"/>
                  </a:lnTo>
                  <a:lnTo>
                    <a:pt x="110" y="510"/>
                  </a:lnTo>
                  <a:lnTo>
                    <a:pt x="106" y="501"/>
                  </a:lnTo>
                  <a:lnTo>
                    <a:pt x="102" y="493"/>
                  </a:lnTo>
                  <a:lnTo>
                    <a:pt x="98" y="485"/>
                  </a:lnTo>
                  <a:lnTo>
                    <a:pt x="94" y="476"/>
                  </a:lnTo>
                  <a:lnTo>
                    <a:pt x="90" y="468"/>
                  </a:lnTo>
                  <a:lnTo>
                    <a:pt x="87" y="459"/>
                  </a:lnTo>
                  <a:lnTo>
                    <a:pt x="83" y="450"/>
                  </a:lnTo>
                  <a:lnTo>
                    <a:pt x="80" y="442"/>
                  </a:lnTo>
                  <a:lnTo>
                    <a:pt x="77" y="433"/>
                  </a:lnTo>
                  <a:lnTo>
                    <a:pt x="74" y="424"/>
                  </a:lnTo>
                  <a:lnTo>
                    <a:pt x="71" y="415"/>
                  </a:lnTo>
                  <a:lnTo>
                    <a:pt x="68" y="407"/>
                  </a:lnTo>
                  <a:lnTo>
                    <a:pt x="66" y="398"/>
                  </a:lnTo>
                  <a:lnTo>
                    <a:pt x="63" y="389"/>
                  </a:lnTo>
                  <a:lnTo>
                    <a:pt x="61" y="380"/>
                  </a:lnTo>
                  <a:lnTo>
                    <a:pt x="59" y="371"/>
                  </a:lnTo>
                  <a:lnTo>
                    <a:pt x="57" y="362"/>
                  </a:lnTo>
                  <a:lnTo>
                    <a:pt x="55" y="352"/>
                  </a:lnTo>
                  <a:lnTo>
                    <a:pt x="53" y="343"/>
                  </a:lnTo>
                  <a:lnTo>
                    <a:pt x="52" y="334"/>
                  </a:lnTo>
                  <a:lnTo>
                    <a:pt x="50" y="325"/>
                  </a:lnTo>
                  <a:lnTo>
                    <a:pt x="49" y="316"/>
                  </a:lnTo>
                  <a:lnTo>
                    <a:pt x="48" y="307"/>
                  </a:lnTo>
                  <a:lnTo>
                    <a:pt x="47" y="298"/>
                  </a:lnTo>
                  <a:lnTo>
                    <a:pt x="46" y="289"/>
                  </a:lnTo>
                  <a:lnTo>
                    <a:pt x="46" y="280"/>
                  </a:lnTo>
                  <a:lnTo>
                    <a:pt x="46" y="271"/>
                  </a:lnTo>
                  <a:lnTo>
                    <a:pt x="45" y="262"/>
                  </a:lnTo>
                  <a:lnTo>
                    <a:pt x="45" y="253"/>
                  </a:lnTo>
                  <a:lnTo>
                    <a:pt x="45" y="244"/>
                  </a:lnTo>
                  <a:lnTo>
                    <a:pt x="46" y="235"/>
                  </a:lnTo>
                  <a:lnTo>
                    <a:pt x="46" y="226"/>
                  </a:lnTo>
                  <a:lnTo>
                    <a:pt x="47" y="217"/>
                  </a:lnTo>
                  <a:lnTo>
                    <a:pt x="48" y="209"/>
                  </a:lnTo>
                  <a:lnTo>
                    <a:pt x="48" y="200"/>
                  </a:lnTo>
                  <a:lnTo>
                    <a:pt x="49" y="191"/>
                  </a:lnTo>
                  <a:lnTo>
                    <a:pt x="51" y="183"/>
                  </a:lnTo>
                  <a:lnTo>
                    <a:pt x="52" y="174"/>
                  </a:lnTo>
                  <a:lnTo>
                    <a:pt x="53" y="166"/>
                  </a:lnTo>
                  <a:lnTo>
                    <a:pt x="54" y="157"/>
                  </a:lnTo>
                  <a:lnTo>
                    <a:pt x="56" y="149"/>
                  </a:lnTo>
                  <a:lnTo>
                    <a:pt x="57" y="141"/>
                  </a:lnTo>
                  <a:lnTo>
                    <a:pt x="59" y="133"/>
                  </a:lnTo>
                  <a:lnTo>
                    <a:pt x="61" y="125"/>
                  </a:lnTo>
                  <a:lnTo>
                    <a:pt x="62" y="117"/>
                  </a:lnTo>
                  <a:lnTo>
                    <a:pt x="64" y="109"/>
                  </a:lnTo>
                  <a:lnTo>
                    <a:pt x="66" y="101"/>
                  </a:lnTo>
                  <a:lnTo>
                    <a:pt x="68" y="94"/>
                  </a:lnTo>
                  <a:lnTo>
                    <a:pt x="70" y="86"/>
                  </a:lnTo>
                  <a:lnTo>
                    <a:pt x="73" y="79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8575" cap="flat" cmpd="sng">
              <a:solidFill>
                <a:srgbClr val="B9D9EB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600" b="1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15E1F92-3AC5-1046-A8DC-A207F35B062C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gray">
            <a:xfrm>
              <a:off x="3723767" y="4140533"/>
              <a:ext cx="1233702" cy="756719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 anchor="ctr"/>
            <a:lstStyle/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Feedback </a:t>
              </a:r>
            </a:p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Et </a:t>
              </a:r>
            </a:p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Apprentissage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6046E0E-6859-CF4E-912E-8C9F3E1A0066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2585278" y="2814340"/>
              <a:ext cx="3045154" cy="937299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/>
            <a:lstStyle/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Mesurer des résultats-Patients</a:t>
              </a:r>
            </a:p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avec transparence</a:t>
              </a:r>
              <a:br>
                <a:rPr lang="fr-FR" sz="1600" b="1" dirty="0">
                  <a:latin typeface="+mj-lt"/>
                </a:rPr>
              </a:br>
              <a:endParaRPr lang="fr-FR" sz="1600" b="1" dirty="0">
                <a:latin typeface="+mj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F174E6-DBA5-9748-8CEA-0FB361187965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6093071" y="3244915"/>
              <a:ext cx="1310809" cy="766573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 anchor="ctr"/>
            <a:lstStyle/>
            <a:p>
              <a:pPr algn="ctr"/>
              <a:r>
                <a:rPr lang="fr-FR" sz="1600" b="1" dirty="0">
                  <a:latin typeface="+mj-lt"/>
                </a:rPr>
                <a:t>Analyser les</a:t>
              </a:r>
            </a:p>
            <a:p>
              <a:pPr algn="ctr"/>
              <a:r>
                <a:rPr lang="fr-FR" sz="1600" b="1" dirty="0">
                  <a:latin typeface="+mj-lt"/>
                </a:rPr>
                <a:t>variations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464AF64-A804-5543-87C6-5E7347E89D6C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5947773" y="4434308"/>
              <a:ext cx="1543965" cy="1562616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 anchor="ctr"/>
            <a:lstStyle/>
            <a:p>
              <a:pPr algn="ctr"/>
              <a:r>
                <a:rPr lang="fr-FR" sz="1600" b="1" dirty="0">
                  <a:latin typeface="+mj-lt"/>
                </a:rPr>
                <a:t>Identifier </a:t>
              </a:r>
            </a:p>
            <a:p>
              <a:pPr algn="ctr"/>
              <a:r>
                <a:rPr lang="fr-FR" sz="1600" b="1" dirty="0">
                  <a:latin typeface="+mj-lt"/>
                </a:rPr>
                <a:t>les meilleures </a:t>
              </a:r>
            </a:p>
            <a:p>
              <a:pPr algn="ctr"/>
              <a:r>
                <a:rPr lang="fr-FR" sz="1600" b="1" dirty="0">
                  <a:latin typeface="+mj-lt"/>
                </a:rPr>
                <a:t>pratiques </a:t>
              </a:r>
            </a:p>
            <a:p>
              <a:pPr algn="ctr"/>
              <a:r>
                <a:rPr lang="fr-FR" sz="1600" b="1" dirty="0">
                  <a:latin typeface="+mj-lt"/>
                </a:rPr>
                <a:t>actuelles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36B18FC-1DE0-0042-AD97-32E21723D294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4444462" y="5025162"/>
              <a:ext cx="1648609" cy="1117344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 anchor="ctr"/>
            <a:lstStyle/>
            <a:p>
              <a:pPr algn="ctr"/>
              <a:r>
                <a:rPr lang="fr-FR" sz="1600" b="1" dirty="0">
                  <a:latin typeface="+mj-lt"/>
                </a:rPr>
                <a:t>Changer  </a:t>
              </a:r>
            </a:p>
            <a:p>
              <a:pPr algn="ctr"/>
              <a:r>
                <a:rPr lang="fr-FR" sz="1600" b="1" dirty="0">
                  <a:latin typeface="+mj-lt"/>
                </a:rPr>
                <a:t>les pratiques 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F45ABBD-9AE2-CA43-A658-54B2809F49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79264" y="5366430"/>
              <a:ext cx="1296750" cy="478862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/>
            <a:lstStyle/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Créer</a:t>
              </a:r>
            </a:p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de la Valeur </a:t>
              </a:r>
            </a:p>
          </p:txBody>
        </p: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A18F2C58-64EA-3941-B311-90CADB0F75E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1120" y="3797059"/>
            <a:ext cx="2783942" cy="2260805"/>
          </a:xfrm>
          <a:prstGeom prst="rect">
            <a:avLst/>
          </a:prstGeom>
        </p:spPr>
      </p:pic>
      <p:grpSp>
        <p:nvGrpSpPr>
          <p:cNvPr id="18" name="Groupe 17">
            <a:extLst>
              <a:ext uri="{FF2B5EF4-FFF2-40B4-BE49-F238E27FC236}">
                <a16:creationId xmlns:a16="http://schemas.microsoft.com/office/drawing/2014/main" id="{A52877D0-0406-7942-916D-484CF04859C0}"/>
              </a:ext>
            </a:extLst>
          </p:cNvPr>
          <p:cNvGrpSpPr/>
          <p:nvPr/>
        </p:nvGrpSpPr>
        <p:grpSpPr>
          <a:xfrm>
            <a:off x="7767453" y="5478757"/>
            <a:ext cx="4417812" cy="1028202"/>
            <a:chOff x="7930034" y="3282611"/>
            <a:chExt cx="4155547" cy="1001337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6BECCC3-A610-4C49-8278-71273C7F0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930034" y="3282611"/>
              <a:ext cx="4155547" cy="100133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DA9072B3-720D-7E40-B9DD-16B5DB107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677400" y="3292462"/>
              <a:ext cx="2408181" cy="2644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281606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7B86BE-4230-E449-A4DC-DB0B6A186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B164F-D41F-4694-BD8E-AF1825555E31}" type="slidenum">
              <a:rPr lang="fr-FR" smtClean="0"/>
              <a:t>22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A3CB326-30A0-9841-97A2-F6586BABED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9963" y="780850"/>
            <a:ext cx="4147889" cy="248873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61B1E4F-AA84-E442-B8A6-12A0A5B8C8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79" y="656112"/>
            <a:ext cx="3403305" cy="260721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3A6B5A1-3803-A84B-9F97-093811177C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0037" y="610045"/>
            <a:ext cx="1296274" cy="1723282"/>
          </a:xfrm>
          <a:prstGeom prst="rect">
            <a:avLst/>
          </a:prstGeom>
        </p:spPr>
      </p:pic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90BCF321-7831-0E4C-A953-8056025FA5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455" y="4906496"/>
            <a:ext cx="10135436" cy="889000"/>
          </a:xfrm>
        </p:spPr>
        <p:txBody>
          <a:bodyPr>
            <a:noAutofit/>
          </a:bodyPr>
          <a:lstStyle/>
          <a:p>
            <a:pPr algn="ctr"/>
            <a:r>
              <a:rPr lang="fr-FR" sz="3200" dirty="0"/>
              <a:t>Création d’un groupe thématique </a:t>
            </a:r>
          </a:p>
          <a:p>
            <a:pPr algn="ctr"/>
            <a:r>
              <a:rPr lang="fr-FR" sz="3600" dirty="0"/>
              <a:t>« Pertinence et Parcours de soins »</a:t>
            </a:r>
          </a:p>
          <a:p>
            <a:pPr algn="ctr"/>
            <a:r>
              <a:rPr lang="fr-FR" sz="2800" dirty="0"/>
              <a:t>Responsable de groupe: Patrick Pessaux</a:t>
            </a:r>
          </a:p>
          <a:p>
            <a:pPr algn="ctr"/>
            <a:endParaRPr lang="fr-FR" sz="3600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5F3EFC6-4A1C-6440-8822-5959DA7F5735}"/>
              </a:ext>
            </a:extLst>
          </p:cNvPr>
          <p:cNvSpPr txBox="1"/>
          <p:nvPr/>
        </p:nvSpPr>
        <p:spPr>
          <a:xfrm>
            <a:off x="4676099" y="2333327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Pr Thomas </a:t>
            </a:r>
            <a:r>
              <a:rPr lang="fr-FR" dirty="0" err="1"/>
              <a:t>Baumert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CF808B7-C763-C643-8767-534700B592C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8"/>
          <a:stretch/>
        </p:blipFill>
        <p:spPr>
          <a:xfrm>
            <a:off x="1235434" y="5162084"/>
            <a:ext cx="1365768" cy="13131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6CEADE5-7C7C-0E40-8346-92FB3F4BA3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74" y="5205853"/>
            <a:ext cx="1300504" cy="119976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23EDCED-9E51-3145-90B9-BAEC3E288B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6267" y="5149151"/>
            <a:ext cx="3191723" cy="131316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E482A86-934C-4C4F-BBBA-034B7273C3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61162" y="5149151"/>
            <a:ext cx="1292690" cy="129269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8F469F7-70EC-5E4E-9670-F1DFE01C3A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43527" y="5109239"/>
            <a:ext cx="1322364" cy="132236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50894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7C8114-B914-FA48-873B-589A461A2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BC11C054-20E2-1D4D-8627-DAB624D950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8">
            <a:extLst>
              <a:ext uri="{FF2B5EF4-FFF2-40B4-BE49-F238E27FC236}">
                <a16:creationId xmlns:a16="http://schemas.microsoft.com/office/drawing/2014/main" id="{6EEDA9B3-3773-424F-97C7-420D1FB42C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24294" b="-24294"/>
          <a:stretch>
            <a:fillRect/>
          </a:stretch>
        </p:blipFill>
        <p:spPr>
          <a:xfrm>
            <a:off x="0" y="935038"/>
            <a:ext cx="4508500" cy="180498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DE09AFF-3AB2-0944-BB13-939A7AA52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339" y="3091605"/>
            <a:ext cx="4938144" cy="156374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2B7F923-C839-5F48-8E74-19382EA8D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65" y="4655351"/>
            <a:ext cx="4165034" cy="172346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6570910-2487-0A47-BAC7-6098F06FBD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184" y="1273123"/>
            <a:ext cx="4416136" cy="153237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CE3250D-2C0D-B34B-A445-FC0EE9F28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3182" y="2995718"/>
            <a:ext cx="2542518" cy="322769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22BB824-E46D-D24F-8D82-26E26C9A41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7339" y="1192318"/>
            <a:ext cx="4508500" cy="1803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77FF057-9A2C-E440-B046-AE5A25B2C6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7269" y="486244"/>
            <a:ext cx="5951243" cy="8576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93DB1DE-4467-4746-BF4B-C66AAC205F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9470" y="2740025"/>
            <a:ext cx="2648539" cy="228455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611B0DF-608B-0947-9168-3206F531DB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65495" y="4751238"/>
            <a:ext cx="4313254" cy="169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90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EB9556-E415-5C44-A7D3-C35A95F01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5400"/>
            <a:ext cx="10515600" cy="1325563"/>
          </a:xfrm>
        </p:spPr>
        <p:txBody>
          <a:bodyPr/>
          <a:lstStyle/>
          <a:p>
            <a:r>
              <a:rPr lang="fr-FR" dirty="0"/>
              <a:t>Prescription Non Médicamenteuse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4F87764-30B0-CB40-A4F3-A3975DFF1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057" y="1359769"/>
            <a:ext cx="5527964" cy="220924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730D710-D7FF-2D4F-AB01-9C1FE9813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28056"/>
            <a:ext cx="3290455" cy="4208930"/>
          </a:xfrm>
          <a:prstGeom prst="rect">
            <a:avLst/>
          </a:prstGeom>
        </p:spPr>
      </p:pic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F02ABEE-8907-0B42-A659-71529BFC44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696757" y="3449498"/>
            <a:ext cx="2902527" cy="2787488"/>
          </a:xfr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161142F-2211-664A-AE2C-7EAF5B0388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9100" y="4681182"/>
            <a:ext cx="4107211" cy="1456992"/>
          </a:xfrm>
          <a:prstGeom prst="rect">
            <a:avLst/>
          </a:prstGeom>
        </p:spPr>
      </p:pic>
      <p:pic>
        <p:nvPicPr>
          <p:cNvPr id="7" name="Espace réservé du contenu 4">
            <a:extLst>
              <a:ext uri="{FF2B5EF4-FFF2-40B4-BE49-F238E27FC236}">
                <a16:creationId xmlns:a16="http://schemas.microsoft.com/office/drawing/2014/main" id="{A218227A-67D2-D94A-941E-7BF846D60B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6519" y="4216963"/>
            <a:ext cx="3012373" cy="35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679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221D73-D6F3-0A4C-81C3-5D4646319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14C3EE9-8B65-7043-93D6-2C69A03633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7604" y="4496400"/>
            <a:ext cx="8952837" cy="1901706"/>
          </a:xfr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9E3D03C-F524-1B47-8277-B741ADEE6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869" y="729225"/>
            <a:ext cx="8220170" cy="37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460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2" name="Google Shape;1632;p54"/>
          <p:cNvGrpSpPr/>
          <p:nvPr/>
        </p:nvGrpSpPr>
        <p:grpSpPr>
          <a:xfrm rot="1398551" flipH="1">
            <a:off x="1193413" y="330662"/>
            <a:ext cx="1522160" cy="1254196"/>
            <a:chOff x="698956" y="6526827"/>
            <a:chExt cx="1522132" cy="1254173"/>
          </a:xfrm>
        </p:grpSpPr>
        <p:grpSp>
          <p:nvGrpSpPr>
            <p:cNvPr id="1633" name="Google Shape;1633;p54"/>
            <p:cNvGrpSpPr/>
            <p:nvPr/>
          </p:nvGrpSpPr>
          <p:grpSpPr>
            <a:xfrm>
              <a:off x="970014" y="6599642"/>
              <a:ext cx="1251074" cy="1089966"/>
              <a:chOff x="2227541" y="6011760"/>
              <a:chExt cx="2864180" cy="2495343"/>
            </a:xfrm>
          </p:grpSpPr>
          <p:sp>
            <p:nvSpPr>
              <p:cNvPr id="1634" name="Google Shape;1634;p54"/>
              <p:cNvSpPr/>
              <p:nvPr/>
            </p:nvSpPr>
            <p:spPr>
              <a:xfrm rot="-1131582">
                <a:off x="2772277" y="6293752"/>
                <a:ext cx="2064072" cy="1922827"/>
              </a:xfrm>
              <a:custGeom>
                <a:avLst/>
                <a:gdLst/>
                <a:ahLst/>
                <a:cxnLst/>
                <a:rect l="l" t="t" r="r" b="b"/>
                <a:pathLst>
                  <a:path w="83428" h="77719" extrusionOk="0">
                    <a:moveTo>
                      <a:pt x="43744" y="1"/>
                    </a:moveTo>
                    <a:cubicBezTo>
                      <a:pt x="43607" y="1"/>
                      <a:pt x="43469" y="5"/>
                      <a:pt x="43328" y="15"/>
                    </a:cubicBezTo>
                    <a:cubicBezTo>
                      <a:pt x="39256" y="277"/>
                      <a:pt x="37779" y="4360"/>
                      <a:pt x="36839" y="7718"/>
                    </a:cubicBezTo>
                    <a:cubicBezTo>
                      <a:pt x="35589" y="12203"/>
                      <a:pt x="34968" y="18558"/>
                      <a:pt x="31040" y="18558"/>
                    </a:cubicBezTo>
                    <a:cubicBezTo>
                      <a:pt x="29952" y="18558"/>
                      <a:pt x="28611" y="18070"/>
                      <a:pt x="26933" y="16921"/>
                    </a:cubicBezTo>
                    <a:cubicBezTo>
                      <a:pt x="25614" y="16019"/>
                      <a:pt x="23908" y="14589"/>
                      <a:pt x="22178" y="14589"/>
                    </a:cubicBezTo>
                    <a:cubicBezTo>
                      <a:pt x="21830" y="14589"/>
                      <a:pt x="21481" y="14647"/>
                      <a:pt x="21134" y="14778"/>
                    </a:cubicBezTo>
                    <a:cubicBezTo>
                      <a:pt x="15276" y="16993"/>
                      <a:pt x="19075" y="24530"/>
                      <a:pt x="19753" y="28387"/>
                    </a:cubicBezTo>
                    <a:cubicBezTo>
                      <a:pt x="20166" y="30701"/>
                      <a:pt x="20096" y="34763"/>
                      <a:pt x="17456" y="34763"/>
                    </a:cubicBezTo>
                    <a:cubicBezTo>
                      <a:pt x="17054" y="34763"/>
                      <a:pt x="16592" y="34669"/>
                      <a:pt x="16062" y="34459"/>
                    </a:cubicBezTo>
                    <a:cubicBezTo>
                      <a:pt x="11365" y="32594"/>
                      <a:pt x="10296" y="26273"/>
                      <a:pt x="4770" y="26273"/>
                    </a:cubicBezTo>
                    <a:cubicBezTo>
                      <a:pt x="4512" y="26273"/>
                      <a:pt x="4244" y="26287"/>
                      <a:pt x="3966" y="26315"/>
                    </a:cubicBezTo>
                    <a:cubicBezTo>
                      <a:pt x="715" y="26649"/>
                      <a:pt x="1" y="29554"/>
                      <a:pt x="489" y="32328"/>
                    </a:cubicBezTo>
                    <a:cubicBezTo>
                      <a:pt x="1251" y="36555"/>
                      <a:pt x="3644" y="40222"/>
                      <a:pt x="5085" y="44211"/>
                    </a:cubicBezTo>
                    <a:cubicBezTo>
                      <a:pt x="6597" y="48390"/>
                      <a:pt x="7061" y="52997"/>
                      <a:pt x="6549" y="57403"/>
                    </a:cubicBezTo>
                    <a:cubicBezTo>
                      <a:pt x="6275" y="59784"/>
                      <a:pt x="4037" y="62999"/>
                      <a:pt x="4632" y="65380"/>
                    </a:cubicBezTo>
                    <a:cubicBezTo>
                      <a:pt x="5513" y="68856"/>
                      <a:pt x="12336" y="68321"/>
                      <a:pt x="15050" y="68797"/>
                    </a:cubicBezTo>
                    <a:cubicBezTo>
                      <a:pt x="18884" y="69476"/>
                      <a:pt x="22766" y="70095"/>
                      <a:pt x="26468" y="71345"/>
                    </a:cubicBezTo>
                    <a:cubicBezTo>
                      <a:pt x="30939" y="72847"/>
                      <a:pt x="38196" y="77718"/>
                      <a:pt x="44090" y="77718"/>
                    </a:cubicBezTo>
                    <a:cubicBezTo>
                      <a:pt x="46186" y="77718"/>
                      <a:pt x="48109" y="77102"/>
                      <a:pt x="49674" y="75500"/>
                    </a:cubicBezTo>
                    <a:cubicBezTo>
                      <a:pt x="51602" y="73524"/>
                      <a:pt x="50626" y="70488"/>
                      <a:pt x="49185" y="68559"/>
                    </a:cubicBezTo>
                    <a:cubicBezTo>
                      <a:pt x="47364" y="66130"/>
                      <a:pt x="44090" y="64594"/>
                      <a:pt x="42661" y="61856"/>
                    </a:cubicBezTo>
                    <a:cubicBezTo>
                      <a:pt x="41468" y="59570"/>
                      <a:pt x="43103" y="58980"/>
                      <a:pt x="45242" y="58980"/>
                    </a:cubicBezTo>
                    <a:cubicBezTo>
                      <a:pt x="47158" y="58980"/>
                      <a:pt x="49479" y="59453"/>
                      <a:pt x="50531" y="59605"/>
                    </a:cubicBezTo>
                    <a:cubicBezTo>
                      <a:pt x="52312" y="59861"/>
                      <a:pt x="54410" y="60234"/>
                      <a:pt x="56446" y="60234"/>
                    </a:cubicBezTo>
                    <a:cubicBezTo>
                      <a:pt x="59050" y="60234"/>
                      <a:pt x="61553" y="59624"/>
                      <a:pt x="63163" y="57379"/>
                    </a:cubicBezTo>
                    <a:cubicBezTo>
                      <a:pt x="66116" y="53271"/>
                      <a:pt x="61497" y="49068"/>
                      <a:pt x="58818" y="46354"/>
                    </a:cubicBezTo>
                    <a:cubicBezTo>
                      <a:pt x="55151" y="42627"/>
                      <a:pt x="56532" y="41246"/>
                      <a:pt x="59306" y="40817"/>
                    </a:cubicBezTo>
                    <a:cubicBezTo>
                      <a:pt x="60111" y="40689"/>
                      <a:pt x="61032" y="40643"/>
                      <a:pt x="61979" y="40643"/>
                    </a:cubicBezTo>
                    <a:cubicBezTo>
                      <a:pt x="63762" y="40643"/>
                      <a:pt x="65636" y="40807"/>
                      <a:pt x="66997" y="40901"/>
                    </a:cubicBezTo>
                    <a:cubicBezTo>
                      <a:pt x="68350" y="40991"/>
                      <a:pt x="70090" y="41137"/>
                      <a:pt x="71903" y="41137"/>
                    </a:cubicBezTo>
                    <a:cubicBezTo>
                      <a:pt x="76075" y="41137"/>
                      <a:pt x="80636" y="40364"/>
                      <a:pt x="81773" y="36364"/>
                    </a:cubicBezTo>
                    <a:cubicBezTo>
                      <a:pt x="83428" y="30578"/>
                      <a:pt x="75260" y="28090"/>
                      <a:pt x="71057" y="27816"/>
                    </a:cubicBezTo>
                    <a:cubicBezTo>
                      <a:pt x="69545" y="27720"/>
                      <a:pt x="66307" y="27518"/>
                      <a:pt x="65557" y="25863"/>
                    </a:cubicBezTo>
                    <a:cubicBezTo>
                      <a:pt x="64425" y="23339"/>
                      <a:pt x="68890" y="21386"/>
                      <a:pt x="70414" y="20291"/>
                    </a:cubicBezTo>
                    <a:cubicBezTo>
                      <a:pt x="73534" y="18029"/>
                      <a:pt x="75927" y="14493"/>
                      <a:pt x="76606" y="10659"/>
                    </a:cubicBezTo>
                    <a:cubicBezTo>
                      <a:pt x="77201" y="7313"/>
                      <a:pt x="75355" y="4337"/>
                      <a:pt x="72319" y="2920"/>
                    </a:cubicBezTo>
                    <a:cubicBezTo>
                      <a:pt x="71216" y="2408"/>
                      <a:pt x="70191" y="2186"/>
                      <a:pt x="69227" y="2186"/>
                    </a:cubicBezTo>
                    <a:cubicBezTo>
                      <a:pt x="63183" y="2186"/>
                      <a:pt x="59515" y="10924"/>
                      <a:pt x="53960" y="12135"/>
                    </a:cubicBezTo>
                    <a:cubicBezTo>
                      <a:pt x="53728" y="12186"/>
                      <a:pt x="53514" y="12210"/>
                      <a:pt x="53317" y="12210"/>
                    </a:cubicBezTo>
                    <a:cubicBezTo>
                      <a:pt x="50797" y="12210"/>
                      <a:pt x="50946" y="8282"/>
                      <a:pt x="50317" y="6206"/>
                    </a:cubicBezTo>
                    <a:cubicBezTo>
                      <a:pt x="49353" y="3076"/>
                      <a:pt x="47297" y="1"/>
                      <a:pt x="43744" y="1"/>
                    </a:cubicBezTo>
                    <a:close/>
                  </a:path>
                </a:pathLst>
              </a:custGeom>
              <a:solidFill>
                <a:srgbClr val="5AD1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635" name="Google Shape;1635;p54"/>
              <p:cNvGrpSpPr/>
              <p:nvPr/>
            </p:nvGrpSpPr>
            <p:grpSpPr>
              <a:xfrm>
                <a:off x="2227541" y="6635267"/>
                <a:ext cx="2250382" cy="1871835"/>
                <a:chOff x="2227541" y="6635267"/>
                <a:chExt cx="2250382" cy="1871835"/>
              </a:xfrm>
            </p:grpSpPr>
            <p:sp>
              <p:nvSpPr>
                <p:cNvPr id="1636" name="Google Shape;1636;p54"/>
                <p:cNvSpPr/>
                <p:nvPr/>
              </p:nvSpPr>
              <p:spPr>
                <a:xfrm rot="-1131582">
                  <a:off x="2389104" y="6911337"/>
                  <a:ext cx="1927256" cy="13196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98" h="53341" extrusionOk="0">
                      <a:moveTo>
                        <a:pt x="77657" y="0"/>
                      </a:moveTo>
                      <a:cubicBezTo>
                        <a:pt x="77524" y="0"/>
                        <a:pt x="77309" y="98"/>
                        <a:pt x="77038" y="330"/>
                      </a:cubicBezTo>
                      <a:cubicBezTo>
                        <a:pt x="77038" y="330"/>
                        <a:pt x="75681" y="1521"/>
                        <a:pt x="73430" y="3497"/>
                      </a:cubicBezTo>
                      <a:cubicBezTo>
                        <a:pt x="72299" y="4486"/>
                        <a:pt x="70954" y="5664"/>
                        <a:pt x="69430" y="6998"/>
                      </a:cubicBezTo>
                      <a:cubicBezTo>
                        <a:pt x="68668" y="7665"/>
                        <a:pt x="67870" y="8367"/>
                        <a:pt x="67037" y="9093"/>
                      </a:cubicBezTo>
                      <a:cubicBezTo>
                        <a:pt x="66203" y="9820"/>
                        <a:pt x="65334" y="10594"/>
                        <a:pt x="64441" y="11391"/>
                      </a:cubicBezTo>
                      <a:cubicBezTo>
                        <a:pt x="63548" y="12177"/>
                        <a:pt x="62631" y="12999"/>
                        <a:pt x="61691" y="13832"/>
                      </a:cubicBezTo>
                      <a:cubicBezTo>
                        <a:pt x="61453" y="14034"/>
                        <a:pt x="61215" y="14249"/>
                        <a:pt x="60976" y="14463"/>
                      </a:cubicBezTo>
                      <a:cubicBezTo>
                        <a:pt x="60750" y="14677"/>
                        <a:pt x="60512" y="14892"/>
                        <a:pt x="60274" y="15106"/>
                      </a:cubicBezTo>
                      <a:cubicBezTo>
                        <a:pt x="59798" y="15535"/>
                        <a:pt x="59321" y="15975"/>
                        <a:pt x="58845" y="16416"/>
                      </a:cubicBezTo>
                      <a:cubicBezTo>
                        <a:pt x="57881" y="17297"/>
                        <a:pt x="56916" y="18190"/>
                        <a:pt x="55940" y="19083"/>
                      </a:cubicBezTo>
                      <a:lnTo>
                        <a:pt x="55571" y="19416"/>
                      </a:lnTo>
                      <a:lnTo>
                        <a:pt x="55214" y="19773"/>
                      </a:lnTo>
                      <a:cubicBezTo>
                        <a:pt x="54976" y="20011"/>
                        <a:pt x="54738" y="20250"/>
                        <a:pt x="54499" y="20488"/>
                      </a:cubicBezTo>
                      <a:cubicBezTo>
                        <a:pt x="54035" y="20964"/>
                        <a:pt x="53571" y="21440"/>
                        <a:pt x="53106" y="21916"/>
                      </a:cubicBezTo>
                      <a:cubicBezTo>
                        <a:pt x="51261" y="23845"/>
                        <a:pt x="49463" y="25798"/>
                        <a:pt x="47725" y="27691"/>
                      </a:cubicBezTo>
                      <a:cubicBezTo>
                        <a:pt x="45975" y="29572"/>
                        <a:pt x="44284" y="31370"/>
                        <a:pt x="42653" y="33025"/>
                      </a:cubicBezTo>
                      <a:cubicBezTo>
                        <a:pt x="41033" y="34668"/>
                        <a:pt x="39259" y="36406"/>
                        <a:pt x="37342" y="38085"/>
                      </a:cubicBezTo>
                      <a:cubicBezTo>
                        <a:pt x="36378" y="38918"/>
                        <a:pt x="35390" y="39752"/>
                        <a:pt x="34354" y="40538"/>
                      </a:cubicBezTo>
                      <a:cubicBezTo>
                        <a:pt x="33318" y="41335"/>
                        <a:pt x="32247" y="42109"/>
                        <a:pt x="31151" y="42824"/>
                      </a:cubicBezTo>
                      <a:cubicBezTo>
                        <a:pt x="30044" y="43550"/>
                        <a:pt x="28913" y="44205"/>
                        <a:pt x="27746" y="44812"/>
                      </a:cubicBezTo>
                      <a:cubicBezTo>
                        <a:pt x="27460" y="44967"/>
                        <a:pt x="27175" y="45122"/>
                        <a:pt x="26877" y="45253"/>
                      </a:cubicBezTo>
                      <a:cubicBezTo>
                        <a:pt x="26579" y="45395"/>
                        <a:pt x="26293" y="45538"/>
                        <a:pt x="25996" y="45669"/>
                      </a:cubicBezTo>
                      <a:cubicBezTo>
                        <a:pt x="25401" y="45919"/>
                        <a:pt x="24793" y="46146"/>
                        <a:pt x="24186" y="46384"/>
                      </a:cubicBezTo>
                      <a:cubicBezTo>
                        <a:pt x="23888" y="46503"/>
                        <a:pt x="23591" y="46622"/>
                        <a:pt x="23293" y="46741"/>
                      </a:cubicBezTo>
                      <a:cubicBezTo>
                        <a:pt x="23138" y="46800"/>
                        <a:pt x="22995" y="46860"/>
                        <a:pt x="22853" y="46919"/>
                      </a:cubicBezTo>
                      <a:cubicBezTo>
                        <a:pt x="22698" y="46967"/>
                        <a:pt x="22543" y="47027"/>
                        <a:pt x="22400" y="47074"/>
                      </a:cubicBezTo>
                      <a:cubicBezTo>
                        <a:pt x="21793" y="47289"/>
                        <a:pt x="21198" y="47491"/>
                        <a:pt x="20602" y="47693"/>
                      </a:cubicBezTo>
                      <a:cubicBezTo>
                        <a:pt x="20317" y="47801"/>
                        <a:pt x="20019" y="47908"/>
                        <a:pt x="19721" y="48003"/>
                      </a:cubicBezTo>
                      <a:cubicBezTo>
                        <a:pt x="19435" y="48098"/>
                        <a:pt x="19138" y="48182"/>
                        <a:pt x="18852" y="48277"/>
                      </a:cubicBezTo>
                      <a:cubicBezTo>
                        <a:pt x="18257" y="48455"/>
                        <a:pt x="17685" y="48634"/>
                        <a:pt x="17114" y="48813"/>
                      </a:cubicBezTo>
                      <a:cubicBezTo>
                        <a:pt x="12566" y="50170"/>
                        <a:pt x="8470" y="51087"/>
                        <a:pt x="5553" y="51753"/>
                      </a:cubicBezTo>
                      <a:cubicBezTo>
                        <a:pt x="4100" y="52075"/>
                        <a:pt x="2922" y="52337"/>
                        <a:pt x="2112" y="52503"/>
                      </a:cubicBezTo>
                      <a:cubicBezTo>
                        <a:pt x="1314" y="52682"/>
                        <a:pt x="874" y="52777"/>
                        <a:pt x="874" y="52777"/>
                      </a:cubicBezTo>
                      <a:cubicBezTo>
                        <a:pt x="47" y="52974"/>
                        <a:pt x="1" y="53340"/>
                        <a:pt x="641" y="53340"/>
                      </a:cubicBezTo>
                      <a:cubicBezTo>
                        <a:pt x="739" y="53340"/>
                        <a:pt x="852" y="53332"/>
                        <a:pt x="981" y="53313"/>
                      </a:cubicBezTo>
                      <a:cubicBezTo>
                        <a:pt x="981" y="53313"/>
                        <a:pt x="1421" y="53218"/>
                        <a:pt x="2231" y="53063"/>
                      </a:cubicBezTo>
                      <a:cubicBezTo>
                        <a:pt x="3041" y="52896"/>
                        <a:pt x="4219" y="52658"/>
                        <a:pt x="5684" y="52361"/>
                      </a:cubicBezTo>
                      <a:cubicBezTo>
                        <a:pt x="8625" y="51741"/>
                        <a:pt x="12732" y="50884"/>
                        <a:pt x="17340" y="49575"/>
                      </a:cubicBezTo>
                      <a:cubicBezTo>
                        <a:pt x="17911" y="49408"/>
                        <a:pt x="18495" y="49241"/>
                        <a:pt x="19090" y="49063"/>
                      </a:cubicBezTo>
                      <a:cubicBezTo>
                        <a:pt x="19388" y="48979"/>
                        <a:pt x="19686" y="48884"/>
                        <a:pt x="19983" y="48801"/>
                      </a:cubicBezTo>
                      <a:cubicBezTo>
                        <a:pt x="20281" y="48705"/>
                        <a:pt x="20578" y="48598"/>
                        <a:pt x="20876" y="48503"/>
                      </a:cubicBezTo>
                      <a:cubicBezTo>
                        <a:pt x="21471" y="48301"/>
                        <a:pt x="22079" y="48098"/>
                        <a:pt x="22686" y="47896"/>
                      </a:cubicBezTo>
                      <a:cubicBezTo>
                        <a:pt x="22841" y="47848"/>
                        <a:pt x="22995" y="47789"/>
                        <a:pt x="23150" y="47741"/>
                      </a:cubicBezTo>
                      <a:cubicBezTo>
                        <a:pt x="23293" y="47681"/>
                        <a:pt x="23448" y="47622"/>
                        <a:pt x="23603" y="47562"/>
                      </a:cubicBezTo>
                      <a:cubicBezTo>
                        <a:pt x="23900" y="47455"/>
                        <a:pt x="24210" y="47336"/>
                        <a:pt x="24519" y="47217"/>
                      </a:cubicBezTo>
                      <a:cubicBezTo>
                        <a:pt x="25127" y="46979"/>
                        <a:pt x="25746" y="46753"/>
                        <a:pt x="26365" y="46515"/>
                      </a:cubicBezTo>
                      <a:cubicBezTo>
                        <a:pt x="26663" y="46372"/>
                        <a:pt x="26972" y="46229"/>
                        <a:pt x="27270" y="46086"/>
                      </a:cubicBezTo>
                      <a:cubicBezTo>
                        <a:pt x="27579" y="45955"/>
                        <a:pt x="27877" y="45800"/>
                        <a:pt x="28175" y="45646"/>
                      </a:cubicBezTo>
                      <a:cubicBezTo>
                        <a:pt x="29365" y="45038"/>
                        <a:pt x="30544" y="44372"/>
                        <a:pt x="31675" y="43645"/>
                      </a:cubicBezTo>
                      <a:cubicBezTo>
                        <a:pt x="32806" y="42919"/>
                        <a:pt x="33902" y="42145"/>
                        <a:pt x="34961" y="41347"/>
                      </a:cubicBezTo>
                      <a:cubicBezTo>
                        <a:pt x="36021" y="40538"/>
                        <a:pt x="37033" y="39704"/>
                        <a:pt x="38021" y="38859"/>
                      </a:cubicBezTo>
                      <a:cubicBezTo>
                        <a:pt x="39974" y="37168"/>
                        <a:pt x="41772" y="35430"/>
                        <a:pt x="43415" y="33763"/>
                      </a:cubicBezTo>
                      <a:cubicBezTo>
                        <a:pt x="45046" y="32108"/>
                        <a:pt x="46748" y="30286"/>
                        <a:pt x="48475" y="28381"/>
                      </a:cubicBezTo>
                      <a:cubicBezTo>
                        <a:pt x="50213" y="26488"/>
                        <a:pt x="51999" y="24524"/>
                        <a:pt x="53809" y="22595"/>
                      </a:cubicBezTo>
                      <a:cubicBezTo>
                        <a:pt x="54273" y="22107"/>
                        <a:pt x="54726" y="21631"/>
                        <a:pt x="55190" y="21154"/>
                      </a:cubicBezTo>
                      <a:cubicBezTo>
                        <a:pt x="55416" y="20916"/>
                        <a:pt x="55642" y="20678"/>
                        <a:pt x="55881" y="20452"/>
                      </a:cubicBezTo>
                      <a:lnTo>
                        <a:pt x="56226" y="20095"/>
                      </a:lnTo>
                      <a:lnTo>
                        <a:pt x="56583" y="19761"/>
                      </a:lnTo>
                      <a:cubicBezTo>
                        <a:pt x="57547" y="18857"/>
                        <a:pt x="58512" y="17952"/>
                        <a:pt x="59452" y="17071"/>
                      </a:cubicBezTo>
                      <a:cubicBezTo>
                        <a:pt x="59929" y="16618"/>
                        <a:pt x="60393" y="16178"/>
                        <a:pt x="60869" y="15749"/>
                      </a:cubicBezTo>
                      <a:cubicBezTo>
                        <a:pt x="61095" y="15523"/>
                        <a:pt x="61334" y="15308"/>
                        <a:pt x="61560" y="15094"/>
                      </a:cubicBezTo>
                      <a:cubicBezTo>
                        <a:pt x="61798" y="14880"/>
                        <a:pt x="62024" y="14666"/>
                        <a:pt x="62262" y="14451"/>
                      </a:cubicBezTo>
                      <a:cubicBezTo>
                        <a:pt x="63191" y="13606"/>
                        <a:pt x="64096" y="12784"/>
                        <a:pt x="64977" y="11987"/>
                      </a:cubicBezTo>
                      <a:cubicBezTo>
                        <a:pt x="72049" y="5581"/>
                        <a:pt x="77407" y="735"/>
                        <a:pt x="77407" y="735"/>
                      </a:cubicBezTo>
                      <a:cubicBezTo>
                        <a:pt x="77868" y="321"/>
                        <a:pt x="77898" y="0"/>
                        <a:pt x="77657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37" name="Google Shape;1637;p54"/>
                <p:cNvSpPr/>
                <p:nvPr/>
              </p:nvSpPr>
              <p:spPr>
                <a:xfrm rot="-1131582">
                  <a:off x="3441562" y="7628158"/>
                  <a:ext cx="485043" cy="660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05" h="2670" extrusionOk="0">
                      <a:moveTo>
                        <a:pt x="13901" y="0"/>
                      </a:moveTo>
                      <a:cubicBezTo>
                        <a:pt x="13437" y="0"/>
                        <a:pt x="12960" y="12"/>
                        <a:pt x="12472" y="24"/>
                      </a:cubicBezTo>
                      <a:cubicBezTo>
                        <a:pt x="12234" y="24"/>
                        <a:pt x="11996" y="36"/>
                        <a:pt x="11758" y="36"/>
                      </a:cubicBezTo>
                      <a:cubicBezTo>
                        <a:pt x="11639" y="48"/>
                        <a:pt x="11520" y="48"/>
                        <a:pt x="11401" y="48"/>
                      </a:cubicBezTo>
                      <a:cubicBezTo>
                        <a:pt x="11282" y="60"/>
                        <a:pt x="11163" y="72"/>
                        <a:pt x="11044" y="72"/>
                      </a:cubicBezTo>
                      <a:cubicBezTo>
                        <a:pt x="10579" y="107"/>
                        <a:pt x="10127" y="143"/>
                        <a:pt x="9710" y="179"/>
                      </a:cubicBezTo>
                      <a:cubicBezTo>
                        <a:pt x="9472" y="203"/>
                        <a:pt x="9222" y="226"/>
                        <a:pt x="8972" y="250"/>
                      </a:cubicBezTo>
                      <a:cubicBezTo>
                        <a:pt x="8722" y="286"/>
                        <a:pt x="8460" y="322"/>
                        <a:pt x="8198" y="357"/>
                      </a:cubicBezTo>
                      <a:cubicBezTo>
                        <a:pt x="7674" y="429"/>
                        <a:pt x="7138" y="500"/>
                        <a:pt x="6602" y="584"/>
                      </a:cubicBezTo>
                      <a:cubicBezTo>
                        <a:pt x="6067" y="679"/>
                        <a:pt x="5519" y="786"/>
                        <a:pt x="4995" y="881"/>
                      </a:cubicBezTo>
                      <a:cubicBezTo>
                        <a:pt x="4733" y="941"/>
                        <a:pt x="4471" y="988"/>
                        <a:pt x="4221" y="1036"/>
                      </a:cubicBezTo>
                      <a:cubicBezTo>
                        <a:pt x="3971" y="1096"/>
                        <a:pt x="3733" y="1155"/>
                        <a:pt x="3495" y="1215"/>
                      </a:cubicBezTo>
                      <a:cubicBezTo>
                        <a:pt x="3019" y="1334"/>
                        <a:pt x="2566" y="1441"/>
                        <a:pt x="2161" y="1536"/>
                      </a:cubicBezTo>
                      <a:cubicBezTo>
                        <a:pt x="1769" y="1655"/>
                        <a:pt x="1411" y="1762"/>
                        <a:pt x="1114" y="1846"/>
                      </a:cubicBezTo>
                      <a:cubicBezTo>
                        <a:pt x="530" y="2024"/>
                        <a:pt x="173" y="2131"/>
                        <a:pt x="173" y="2131"/>
                      </a:cubicBezTo>
                      <a:cubicBezTo>
                        <a:pt x="1" y="2200"/>
                        <a:pt x="117" y="2669"/>
                        <a:pt x="307" y="2669"/>
                      </a:cubicBezTo>
                      <a:cubicBezTo>
                        <a:pt x="314" y="2669"/>
                        <a:pt x="321" y="2668"/>
                        <a:pt x="328" y="2667"/>
                      </a:cubicBezTo>
                      <a:cubicBezTo>
                        <a:pt x="328" y="2667"/>
                        <a:pt x="685" y="2584"/>
                        <a:pt x="1280" y="2453"/>
                      </a:cubicBezTo>
                      <a:cubicBezTo>
                        <a:pt x="1578" y="2393"/>
                        <a:pt x="1923" y="2310"/>
                        <a:pt x="2328" y="2227"/>
                      </a:cubicBezTo>
                      <a:cubicBezTo>
                        <a:pt x="2733" y="2155"/>
                        <a:pt x="3173" y="2084"/>
                        <a:pt x="3650" y="2000"/>
                      </a:cubicBezTo>
                      <a:cubicBezTo>
                        <a:pt x="3888" y="1953"/>
                        <a:pt x="4126" y="1917"/>
                        <a:pt x="4376" y="1870"/>
                      </a:cubicBezTo>
                      <a:cubicBezTo>
                        <a:pt x="4626" y="1834"/>
                        <a:pt x="4888" y="1798"/>
                        <a:pt x="5150" y="1762"/>
                      </a:cubicBezTo>
                      <a:cubicBezTo>
                        <a:pt x="5674" y="1691"/>
                        <a:pt x="6210" y="1619"/>
                        <a:pt x="6733" y="1548"/>
                      </a:cubicBezTo>
                      <a:cubicBezTo>
                        <a:pt x="7269" y="1489"/>
                        <a:pt x="7805" y="1429"/>
                        <a:pt x="8317" y="1381"/>
                      </a:cubicBezTo>
                      <a:cubicBezTo>
                        <a:pt x="8579" y="1346"/>
                        <a:pt x="8829" y="1322"/>
                        <a:pt x="9079" y="1298"/>
                      </a:cubicBezTo>
                      <a:cubicBezTo>
                        <a:pt x="9329" y="1274"/>
                        <a:pt x="9567" y="1250"/>
                        <a:pt x="9805" y="1239"/>
                      </a:cubicBezTo>
                      <a:cubicBezTo>
                        <a:pt x="10222" y="1191"/>
                        <a:pt x="10663" y="1155"/>
                        <a:pt x="11127" y="1108"/>
                      </a:cubicBezTo>
                      <a:cubicBezTo>
                        <a:pt x="11234" y="1096"/>
                        <a:pt x="11353" y="1084"/>
                        <a:pt x="11460" y="1072"/>
                      </a:cubicBezTo>
                      <a:cubicBezTo>
                        <a:pt x="11579" y="1072"/>
                        <a:pt x="11698" y="1060"/>
                        <a:pt x="11817" y="1060"/>
                      </a:cubicBezTo>
                      <a:cubicBezTo>
                        <a:pt x="12056" y="1036"/>
                        <a:pt x="12282" y="1024"/>
                        <a:pt x="12520" y="1012"/>
                      </a:cubicBezTo>
                      <a:cubicBezTo>
                        <a:pt x="12996" y="977"/>
                        <a:pt x="13460" y="941"/>
                        <a:pt x="13925" y="917"/>
                      </a:cubicBezTo>
                      <a:cubicBezTo>
                        <a:pt x="14389" y="893"/>
                        <a:pt x="14842" y="881"/>
                        <a:pt x="15258" y="869"/>
                      </a:cubicBezTo>
                      <a:cubicBezTo>
                        <a:pt x="15830" y="838"/>
                        <a:pt x="16354" y="838"/>
                        <a:pt x="16802" y="838"/>
                      </a:cubicBezTo>
                      <a:lnTo>
                        <a:pt x="16802" y="838"/>
                      </a:lnTo>
                      <a:cubicBezTo>
                        <a:pt x="17026" y="838"/>
                        <a:pt x="17231" y="838"/>
                        <a:pt x="17413" y="834"/>
                      </a:cubicBezTo>
                      <a:cubicBezTo>
                        <a:pt x="17866" y="834"/>
                        <a:pt x="18189" y="834"/>
                        <a:pt x="18314" y="827"/>
                      </a:cubicBezTo>
                      <a:lnTo>
                        <a:pt x="18314" y="827"/>
                      </a:lnTo>
                      <a:cubicBezTo>
                        <a:pt x="18323" y="833"/>
                        <a:pt x="18333" y="839"/>
                        <a:pt x="18342" y="846"/>
                      </a:cubicBezTo>
                      <a:cubicBezTo>
                        <a:pt x="18378" y="858"/>
                        <a:pt x="18413" y="869"/>
                        <a:pt x="18449" y="881"/>
                      </a:cubicBezTo>
                      <a:cubicBezTo>
                        <a:pt x="18509" y="905"/>
                        <a:pt x="18556" y="917"/>
                        <a:pt x="18616" y="929"/>
                      </a:cubicBezTo>
                      <a:cubicBezTo>
                        <a:pt x="18711" y="953"/>
                        <a:pt x="18794" y="977"/>
                        <a:pt x="18866" y="988"/>
                      </a:cubicBezTo>
                      <a:cubicBezTo>
                        <a:pt x="19009" y="1012"/>
                        <a:pt x="19104" y="1024"/>
                        <a:pt x="19175" y="1036"/>
                      </a:cubicBezTo>
                      <a:cubicBezTo>
                        <a:pt x="19318" y="1060"/>
                        <a:pt x="19330" y="1060"/>
                        <a:pt x="19330" y="1060"/>
                      </a:cubicBezTo>
                      <a:cubicBezTo>
                        <a:pt x="19533" y="1060"/>
                        <a:pt x="19604" y="607"/>
                        <a:pt x="19414" y="524"/>
                      </a:cubicBezTo>
                      <a:cubicBezTo>
                        <a:pt x="19414" y="524"/>
                        <a:pt x="19402" y="524"/>
                        <a:pt x="19271" y="500"/>
                      </a:cubicBezTo>
                      <a:cubicBezTo>
                        <a:pt x="19199" y="488"/>
                        <a:pt x="19104" y="465"/>
                        <a:pt x="18973" y="441"/>
                      </a:cubicBezTo>
                      <a:cubicBezTo>
                        <a:pt x="18914" y="429"/>
                        <a:pt x="18830" y="417"/>
                        <a:pt x="18759" y="393"/>
                      </a:cubicBezTo>
                      <a:cubicBezTo>
                        <a:pt x="18723" y="381"/>
                        <a:pt x="18675" y="369"/>
                        <a:pt x="18640" y="357"/>
                      </a:cubicBezTo>
                      <a:cubicBezTo>
                        <a:pt x="18616" y="346"/>
                        <a:pt x="18604" y="334"/>
                        <a:pt x="18580" y="334"/>
                      </a:cubicBezTo>
                      <a:cubicBezTo>
                        <a:pt x="18568" y="322"/>
                        <a:pt x="18556" y="322"/>
                        <a:pt x="18544" y="310"/>
                      </a:cubicBezTo>
                      <a:lnTo>
                        <a:pt x="18449" y="274"/>
                      </a:lnTo>
                      <a:lnTo>
                        <a:pt x="18402" y="262"/>
                      </a:lnTo>
                      <a:cubicBezTo>
                        <a:pt x="18354" y="250"/>
                        <a:pt x="18009" y="215"/>
                        <a:pt x="17449" y="167"/>
                      </a:cubicBezTo>
                      <a:cubicBezTo>
                        <a:pt x="16889" y="119"/>
                        <a:pt x="16127" y="36"/>
                        <a:pt x="15258" y="36"/>
                      </a:cubicBezTo>
                      <a:cubicBezTo>
                        <a:pt x="14830" y="24"/>
                        <a:pt x="14377" y="12"/>
                        <a:pt x="13901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38" name="Google Shape;1638;p54"/>
                <p:cNvSpPr/>
                <p:nvPr/>
              </p:nvSpPr>
              <p:spPr>
                <a:xfrm rot="-1131582">
                  <a:off x="3621630" y="6827655"/>
                  <a:ext cx="184071" cy="404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0" h="16339" extrusionOk="0">
                      <a:moveTo>
                        <a:pt x="7065" y="0"/>
                      </a:moveTo>
                      <a:cubicBezTo>
                        <a:pt x="6996" y="0"/>
                        <a:pt x="6934" y="18"/>
                        <a:pt x="6902" y="61"/>
                      </a:cubicBezTo>
                      <a:cubicBezTo>
                        <a:pt x="6902" y="61"/>
                        <a:pt x="6771" y="370"/>
                        <a:pt x="6569" y="870"/>
                      </a:cubicBezTo>
                      <a:cubicBezTo>
                        <a:pt x="6367" y="1406"/>
                        <a:pt x="6081" y="2097"/>
                        <a:pt x="5759" y="2930"/>
                      </a:cubicBezTo>
                      <a:cubicBezTo>
                        <a:pt x="5140" y="4573"/>
                        <a:pt x="4378" y="6609"/>
                        <a:pt x="3771" y="8205"/>
                      </a:cubicBezTo>
                      <a:cubicBezTo>
                        <a:pt x="3473" y="9002"/>
                        <a:pt x="3128" y="9895"/>
                        <a:pt x="2759" y="10788"/>
                      </a:cubicBezTo>
                      <a:cubicBezTo>
                        <a:pt x="2378" y="11681"/>
                        <a:pt x="1973" y="12562"/>
                        <a:pt x="1580" y="13336"/>
                      </a:cubicBezTo>
                      <a:cubicBezTo>
                        <a:pt x="1378" y="13717"/>
                        <a:pt x="1187" y="14086"/>
                        <a:pt x="1009" y="14408"/>
                      </a:cubicBezTo>
                      <a:cubicBezTo>
                        <a:pt x="830" y="14717"/>
                        <a:pt x="663" y="15003"/>
                        <a:pt x="533" y="15241"/>
                      </a:cubicBezTo>
                      <a:cubicBezTo>
                        <a:pt x="247" y="15706"/>
                        <a:pt x="68" y="15991"/>
                        <a:pt x="68" y="15991"/>
                      </a:cubicBezTo>
                      <a:cubicBezTo>
                        <a:pt x="0" y="16117"/>
                        <a:pt x="265" y="16339"/>
                        <a:pt x="429" y="16339"/>
                      </a:cubicBezTo>
                      <a:cubicBezTo>
                        <a:pt x="466" y="16339"/>
                        <a:pt x="499" y="16327"/>
                        <a:pt x="521" y="16301"/>
                      </a:cubicBezTo>
                      <a:cubicBezTo>
                        <a:pt x="521" y="16301"/>
                        <a:pt x="723" y="16027"/>
                        <a:pt x="1056" y="15587"/>
                      </a:cubicBezTo>
                      <a:cubicBezTo>
                        <a:pt x="1211" y="15360"/>
                        <a:pt x="1402" y="15086"/>
                        <a:pt x="1616" y="14765"/>
                      </a:cubicBezTo>
                      <a:cubicBezTo>
                        <a:pt x="1818" y="14455"/>
                        <a:pt x="2045" y="14098"/>
                        <a:pt x="2283" y="13729"/>
                      </a:cubicBezTo>
                      <a:cubicBezTo>
                        <a:pt x="2735" y="12955"/>
                        <a:pt x="3211" y="12086"/>
                        <a:pt x="3640" y="11193"/>
                      </a:cubicBezTo>
                      <a:cubicBezTo>
                        <a:pt x="4069" y="10288"/>
                        <a:pt x="4462" y="9383"/>
                        <a:pt x="4759" y="8574"/>
                      </a:cubicBezTo>
                      <a:cubicBezTo>
                        <a:pt x="5378" y="6966"/>
                        <a:pt x="6009" y="4871"/>
                        <a:pt x="6521" y="3192"/>
                      </a:cubicBezTo>
                      <a:cubicBezTo>
                        <a:pt x="7033" y="1501"/>
                        <a:pt x="7414" y="227"/>
                        <a:pt x="7414" y="227"/>
                      </a:cubicBezTo>
                      <a:cubicBezTo>
                        <a:pt x="7439" y="102"/>
                        <a:pt x="7229" y="0"/>
                        <a:pt x="7065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639" name="Google Shape;1639;p54"/>
            <p:cNvGrpSpPr/>
            <p:nvPr/>
          </p:nvGrpSpPr>
          <p:grpSpPr>
            <a:xfrm>
              <a:off x="698956" y="6526827"/>
              <a:ext cx="761443" cy="1254173"/>
              <a:chOff x="1668617" y="5683195"/>
              <a:chExt cx="1743230" cy="2871275"/>
            </a:xfrm>
          </p:grpSpPr>
          <p:sp>
            <p:nvSpPr>
              <p:cNvPr id="1640" name="Google Shape;1640;p54"/>
              <p:cNvSpPr/>
              <p:nvPr/>
            </p:nvSpPr>
            <p:spPr>
              <a:xfrm>
                <a:off x="1668617" y="5683195"/>
                <a:ext cx="1729969" cy="2242458"/>
              </a:xfrm>
              <a:custGeom>
                <a:avLst/>
                <a:gdLst/>
                <a:ahLst/>
                <a:cxnLst/>
                <a:rect l="l" t="t" r="r" b="b"/>
                <a:pathLst>
                  <a:path w="69926" h="90641" extrusionOk="0">
                    <a:moveTo>
                      <a:pt x="18523" y="0"/>
                    </a:moveTo>
                    <a:cubicBezTo>
                      <a:pt x="16491" y="0"/>
                      <a:pt x="14474" y="212"/>
                      <a:pt x="12514" y="681"/>
                    </a:cubicBezTo>
                    <a:cubicBezTo>
                      <a:pt x="8025" y="1752"/>
                      <a:pt x="3239" y="4252"/>
                      <a:pt x="1334" y="8503"/>
                    </a:cubicBezTo>
                    <a:cubicBezTo>
                      <a:pt x="1274" y="8562"/>
                      <a:pt x="1227" y="8610"/>
                      <a:pt x="1167" y="8670"/>
                    </a:cubicBezTo>
                    <a:cubicBezTo>
                      <a:pt x="762" y="8991"/>
                      <a:pt x="715" y="9455"/>
                      <a:pt x="858" y="9836"/>
                    </a:cubicBezTo>
                    <a:cubicBezTo>
                      <a:pt x="703" y="10384"/>
                      <a:pt x="596" y="10944"/>
                      <a:pt x="536" y="11551"/>
                    </a:cubicBezTo>
                    <a:cubicBezTo>
                      <a:pt x="0" y="16968"/>
                      <a:pt x="3263" y="22302"/>
                      <a:pt x="6311" y="26505"/>
                    </a:cubicBezTo>
                    <a:cubicBezTo>
                      <a:pt x="13490" y="36399"/>
                      <a:pt x="23503" y="43602"/>
                      <a:pt x="32862" y="51258"/>
                    </a:cubicBezTo>
                    <a:cubicBezTo>
                      <a:pt x="42625" y="59271"/>
                      <a:pt x="49923" y="67689"/>
                      <a:pt x="56198" y="78619"/>
                    </a:cubicBezTo>
                    <a:cubicBezTo>
                      <a:pt x="57321" y="80578"/>
                      <a:pt x="62210" y="90640"/>
                      <a:pt x="65877" y="90640"/>
                    </a:cubicBezTo>
                    <a:cubicBezTo>
                      <a:pt x="66176" y="90640"/>
                      <a:pt x="66467" y="90573"/>
                      <a:pt x="66747" y="90430"/>
                    </a:cubicBezTo>
                    <a:cubicBezTo>
                      <a:pt x="69926" y="88810"/>
                      <a:pt x="69759" y="78154"/>
                      <a:pt x="69795" y="74952"/>
                    </a:cubicBezTo>
                    <a:cubicBezTo>
                      <a:pt x="69842" y="69999"/>
                      <a:pt x="69247" y="64998"/>
                      <a:pt x="68342" y="60104"/>
                    </a:cubicBezTo>
                    <a:cubicBezTo>
                      <a:pt x="68080" y="58676"/>
                      <a:pt x="67794" y="57271"/>
                      <a:pt x="67497" y="55866"/>
                    </a:cubicBezTo>
                    <a:cubicBezTo>
                      <a:pt x="65187" y="45305"/>
                      <a:pt x="61413" y="34423"/>
                      <a:pt x="56007" y="25029"/>
                    </a:cubicBezTo>
                    <a:cubicBezTo>
                      <a:pt x="51007" y="16349"/>
                      <a:pt x="43982" y="8039"/>
                      <a:pt x="34683" y="3824"/>
                    </a:cubicBezTo>
                    <a:cubicBezTo>
                      <a:pt x="29749" y="1583"/>
                      <a:pt x="24080" y="0"/>
                      <a:pt x="18523" y="0"/>
                    </a:cubicBezTo>
                    <a:close/>
                  </a:path>
                </a:pathLst>
              </a:custGeom>
              <a:solidFill>
                <a:srgbClr val="75D9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641" name="Google Shape;1641;p54"/>
              <p:cNvGrpSpPr/>
              <p:nvPr/>
            </p:nvGrpSpPr>
            <p:grpSpPr>
              <a:xfrm>
                <a:off x="2252110" y="6027996"/>
                <a:ext cx="1159737" cy="2526474"/>
                <a:chOff x="2252110" y="6027996"/>
                <a:chExt cx="1159737" cy="2526474"/>
              </a:xfrm>
            </p:grpSpPr>
            <p:sp>
              <p:nvSpPr>
                <p:cNvPr id="1642" name="Google Shape;1642;p54"/>
                <p:cNvSpPr/>
                <p:nvPr/>
              </p:nvSpPr>
              <p:spPr>
                <a:xfrm>
                  <a:off x="2252110" y="6027996"/>
                  <a:ext cx="1159737" cy="2526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7" h="102121" extrusionOk="0">
                      <a:moveTo>
                        <a:pt x="249" y="0"/>
                      </a:moveTo>
                      <a:cubicBezTo>
                        <a:pt x="0" y="0"/>
                        <a:pt x="69" y="331"/>
                        <a:pt x="644" y="817"/>
                      </a:cubicBezTo>
                      <a:cubicBezTo>
                        <a:pt x="644" y="817"/>
                        <a:pt x="1049" y="1162"/>
                        <a:pt x="1799" y="1805"/>
                      </a:cubicBezTo>
                      <a:cubicBezTo>
                        <a:pt x="2180" y="2114"/>
                        <a:pt x="2633" y="2519"/>
                        <a:pt x="3157" y="2984"/>
                      </a:cubicBezTo>
                      <a:cubicBezTo>
                        <a:pt x="3419" y="3222"/>
                        <a:pt x="3704" y="3472"/>
                        <a:pt x="4002" y="3746"/>
                      </a:cubicBezTo>
                      <a:cubicBezTo>
                        <a:pt x="4300" y="4008"/>
                        <a:pt x="4609" y="4305"/>
                        <a:pt x="4943" y="4603"/>
                      </a:cubicBezTo>
                      <a:cubicBezTo>
                        <a:pt x="6264" y="5805"/>
                        <a:pt x="7788" y="7317"/>
                        <a:pt x="9467" y="9032"/>
                      </a:cubicBezTo>
                      <a:cubicBezTo>
                        <a:pt x="11134" y="10770"/>
                        <a:pt x="12932" y="12747"/>
                        <a:pt x="14765" y="14926"/>
                      </a:cubicBezTo>
                      <a:cubicBezTo>
                        <a:pt x="18409" y="19295"/>
                        <a:pt x="22100" y="24522"/>
                        <a:pt x="25231" y="30035"/>
                      </a:cubicBezTo>
                      <a:cubicBezTo>
                        <a:pt x="26791" y="32785"/>
                        <a:pt x="28219" y="35619"/>
                        <a:pt x="29529" y="38381"/>
                      </a:cubicBezTo>
                      <a:cubicBezTo>
                        <a:pt x="29696" y="38726"/>
                        <a:pt x="29862" y="39071"/>
                        <a:pt x="30029" y="39405"/>
                      </a:cubicBezTo>
                      <a:cubicBezTo>
                        <a:pt x="30184" y="39750"/>
                        <a:pt x="30339" y="40095"/>
                        <a:pt x="30505" y="40441"/>
                      </a:cubicBezTo>
                      <a:cubicBezTo>
                        <a:pt x="30815" y="41131"/>
                        <a:pt x="31124" y="41798"/>
                        <a:pt x="31422" y="42477"/>
                      </a:cubicBezTo>
                      <a:cubicBezTo>
                        <a:pt x="31720" y="43143"/>
                        <a:pt x="32006" y="43810"/>
                        <a:pt x="32291" y="44465"/>
                      </a:cubicBezTo>
                      <a:cubicBezTo>
                        <a:pt x="32363" y="44632"/>
                        <a:pt x="32434" y="44798"/>
                        <a:pt x="32506" y="44953"/>
                      </a:cubicBezTo>
                      <a:cubicBezTo>
                        <a:pt x="32577" y="45120"/>
                        <a:pt x="32637" y="45286"/>
                        <a:pt x="32708" y="45453"/>
                      </a:cubicBezTo>
                      <a:cubicBezTo>
                        <a:pt x="32839" y="45775"/>
                        <a:pt x="32970" y="46096"/>
                        <a:pt x="33113" y="46418"/>
                      </a:cubicBezTo>
                      <a:cubicBezTo>
                        <a:pt x="33649" y="47691"/>
                        <a:pt x="34161" y="49025"/>
                        <a:pt x="34708" y="50394"/>
                      </a:cubicBezTo>
                      <a:cubicBezTo>
                        <a:pt x="34970" y="51085"/>
                        <a:pt x="35232" y="51787"/>
                        <a:pt x="35494" y="52490"/>
                      </a:cubicBezTo>
                      <a:cubicBezTo>
                        <a:pt x="35625" y="52835"/>
                        <a:pt x="35768" y="53192"/>
                        <a:pt x="35899" y="53549"/>
                      </a:cubicBezTo>
                      <a:cubicBezTo>
                        <a:pt x="36018" y="53907"/>
                        <a:pt x="36149" y="54264"/>
                        <a:pt x="36280" y="54621"/>
                      </a:cubicBezTo>
                      <a:cubicBezTo>
                        <a:pt x="36411" y="54990"/>
                        <a:pt x="36542" y="55347"/>
                        <a:pt x="36661" y="55716"/>
                      </a:cubicBezTo>
                      <a:cubicBezTo>
                        <a:pt x="36732" y="55895"/>
                        <a:pt x="36792" y="56073"/>
                        <a:pt x="36863" y="56252"/>
                      </a:cubicBezTo>
                      <a:cubicBezTo>
                        <a:pt x="36923" y="56443"/>
                        <a:pt x="36982" y="56621"/>
                        <a:pt x="37054" y="56812"/>
                      </a:cubicBezTo>
                      <a:cubicBezTo>
                        <a:pt x="37304" y="57550"/>
                        <a:pt x="37554" y="58288"/>
                        <a:pt x="37804" y="59026"/>
                      </a:cubicBezTo>
                      <a:cubicBezTo>
                        <a:pt x="38280" y="60526"/>
                        <a:pt x="38780" y="62027"/>
                        <a:pt x="39233" y="63551"/>
                      </a:cubicBezTo>
                      <a:cubicBezTo>
                        <a:pt x="39697" y="65075"/>
                        <a:pt x="40126" y="66599"/>
                        <a:pt x="40554" y="68123"/>
                      </a:cubicBezTo>
                      <a:cubicBezTo>
                        <a:pt x="40769" y="68885"/>
                        <a:pt x="40971" y="69647"/>
                        <a:pt x="41173" y="70409"/>
                      </a:cubicBezTo>
                      <a:cubicBezTo>
                        <a:pt x="41376" y="71159"/>
                        <a:pt x="41566" y="71921"/>
                        <a:pt x="41757" y="72671"/>
                      </a:cubicBezTo>
                      <a:cubicBezTo>
                        <a:pt x="41852" y="73052"/>
                        <a:pt x="41947" y="73421"/>
                        <a:pt x="42043" y="73802"/>
                      </a:cubicBezTo>
                      <a:cubicBezTo>
                        <a:pt x="42126" y="74171"/>
                        <a:pt x="42221" y="74540"/>
                        <a:pt x="42304" y="74921"/>
                      </a:cubicBezTo>
                      <a:cubicBezTo>
                        <a:pt x="42388" y="75290"/>
                        <a:pt x="42483" y="75659"/>
                        <a:pt x="42566" y="76028"/>
                      </a:cubicBezTo>
                      <a:cubicBezTo>
                        <a:pt x="42650" y="76397"/>
                        <a:pt x="42745" y="76766"/>
                        <a:pt x="42816" y="77124"/>
                      </a:cubicBezTo>
                      <a:cubicBezTo>
                        <a:pt x="43126" y="78588"/>
                        <a:pt x="43436" y="80029"/>
                        <a:pt x="43686" y="81422"/>
                      </a:cubicBezTo>
                      <a:cubicBezTo>
                        <a:pt x="44733" y="87018"/>
                        <a:pt x="45341" y="91995"/>
                        <a:pt x="45722" y="95554"/>
                      </a:cubicBezTo>
                      <a:cubicBezTo>
                        <a:pt x="45817" y="96447"/>
                        <a:pt x="45900" y="97257"/>
                        <a:pt x="45972" y="97960"/>
                      </a:cubicBezTo>
                      <a:cubicBezTo>
                        <a:pt x="46055" y="98650"/>
                        <a:pt x="46114" y="99257"/>
                        <a:pt x="46150" y="99745"/>
                      </a:cubicBezTo>
                      <a:cubicBezTo>
                        <a:pt x="46245" y="100734"/>
                        <a:pt x="46305" y="101269"/>
                        <a:pt x="46305" y="101269"/>
                      </a:cubicBezTo>
                      <a:cubicBezTo>
                        <a:pt x="46369" y="101838"/>
                        <a:pt x="46515" y="102121"/>
                        <a:pt x="46640" y="102121"/>
                      </a:cubicBezTo>
                      <a:cubicBezTo>
                        <a:pt x="46769" y="102121"/>
                        <a:pt x="46877" y="101820"/>
                        <a:pt x="46853" y="101222"/>
                      </a:cubicBezTo>
                      <a:cubicBezTo>
                        <a:pt x="46853" y="101222"/>
                        <a:pt x="46805" y="100686"/>
                        <a:pt x="46734" y="99698"/>
                      </a:cubicBezTo>
                      <a:cubicBezTo>
                        <a:pt x="46686" y="99210"/>
                        <a:pt x="46638" y="98602"/>
                        <a:pt x="46579" y="97900"/>
                      </a:cubicBezTo>
                      <a:cubicBezTo>
                        <a:pt x="46507" y="97198"/>
                        <a:pt x="46436" y="96388"/>
                        <a:pt x="46353" y="95495"/>
                      </a:cubicBezTo>
                      <a:cubicBezTo>
                        <a:pt x="46007" y="91923"/>
                        <a:pt x="45472" y="86922"/>
                        <a:pt x="44483" y="81279"/>
                      </a:cubicBezTo>
                      <a:cubicBezTo>
                        <a:pt x="44245" y="79874"/>
                        <a:pt x="43948" y="78421"/>
                        <a:pt x="43650" y="76945"/>
                      </a:cubicBezTo>
                      <a:cubicBezTo>
                        <a:pt x="43590" y="76576"/>
                        <a:pt x="43495" y="76207"/>
                        <a:pt x="43412" y="75838"/>
                      </a:cubicBezTo>
                      <a:cubicBezTo>
                        <a:pt x="43328" y="75469"/>
                        <a:pt x="43245" y="75088"/>
                        <a:pt x="43162" y="74719"/>
                      </a:cubicBezTo>
                      <a:cubicBezTo>
                        <a:pt x="43078" y="74338"/>
                        <a:pt x="42995" y="73969"/>
                        <a:pt x="42912" y="73588"/>
                      </a:cubicBezTo>
                      <a:cubicBezTo>
                        <a:pt x="42816" y="73218"/>
                        <a:pt x="42721" y="72837"/>
                        <a:pt x="42626" y="72456"/>
                      </a:cubicBezTo>
                      <a:cubicBezTo>
                        <a:pt x="42447" y="71694"/>
                        <a:pt x="42269" y="70932"/>
                        <a:pt x="42066" y="70170"/>
                      </a:cubicBezTo>
                      <a:cubicBezTo>
                        <a:pt x="41876" y="69408"/>
                        <a:pt x="41673" y="68646"/>
                        <a:pt x="41471" y="67873"/>
                      </a:cubicBezTo>
                      <a:cubicBezTo>
                        <a:pt x="41054" y="66337"/>
                        <a:pt x="40638" y="64801"/>
                        <a:pt x="40173" y="63265"/>
                      </a:cubicBezTo>
                      <a:cubicBezTo>
                        <a:pt x="39733" y="61741"/>
                        <a:pt x="39245" y="60217"/>
                        <a:pt x="38768" y="58717"/>
                      </a:cubicBezTo>
                      <a:cubicBezTo>
                        <a:pt x="38518" y="57967"/>
                        <a:pt x="38268" y="57216"/>
                        <a:pt x="38030" y="56478"/>
                      </a:cubicBezTo>
                      <a:cubicBezTo>
                        <a:pt x="37971" y="56288"/>
                        <a:pt x="37899" y="56109"/>
                        <a:pt x="37840" y="55919"/>
                      </a:cubicBezTo>
                      <a:cubicBezTo>
                        <a:pt x="37780" y="55740"/>
                        <a:pt x="37709" y="55550"/>
                        <a:pt x="37649" y="55371"/>
                      </a:cubicBezTo>
                      <a:cubicBezTo>
                        <a:pt x="37518" y="55002"/>
                        <a:pt x="37387" y="54633"/>
                        <a:pt x="37268" y="54276"/>
                      </a:cubicBezTo>
                      <a:cubicBezTo>
                        <a:pt x="37137" y="53907"/>
                        <a:pt x="37006" y="53549"/>
                        <a:pt x="36887" y="53192"/>
                      </a:cubicBezTo>
                      <a:cubicBezTo>
                        <a:pt x="36756" y="52823"/>
                        <a:pt x="36613" y="52478"/>
                        <a:pt x="36482" y="52121"/>
                      </a:cubicBezTo>
                      <a:cubicBezTo>
                        <a:pt x="36220" y="51406"/>
                        <a:pt x="35970" y="50704"/>
                        <a:pt x="35696" y="50013"/>
                      </a:cubicBezTo>
                      <a:cubicBezTo>
                        <a:pt x="35161" y="48644"/>
                        <a:pt x="34637" y="47287"/>
                        <a:pt x="34101" y="46013"/>
                      </a:cubicBezTo>
                      <a:cubicBezTo>
                        <a:pt x="33958" y="45679"/>
                        <a:pt x="33827" y="45358"/>
                        <a:pt x="33696" y="45036"/>
                      </a:cubicBezTo>
                      <a:cubicBezTo>
                        <a:pt x="33625" y="44870"/>
                        <a:pt x="33553" y="44703"/>
                        <a:pt x="33482" y="44536"/>
                      </a:cubicBezTo>
                      <a:cubicBezTo>
                        <a:pt x="33410" y="44382"/>
                        <a:pt x="33339" y="44215"/>
                        <a:pt x="33268" y="44048"/>
                      </a:cubicBezTo>
                      <a:cubicBezTo>
                        <a:pt x="32982" y="43393"/>
                        <a:pt x="32696" y="42715"/>
                        <a:pt x="32398" y="42036"/>
                      </a:cubicBezTo>
                      <a:cubicBezTo>
                        <a:pt x="32089" y="41369"/>
                        <a:pt x="31779" y="40691"/>
                        <a:pt x="31458" y="40000"/>
                      </a:cubicBezTo>
                      <a:cubicBezTo>
                        <a:pt x="31303" y="39655"/>
                        <a:pt x="31136" y="39309"/>
                        <a:pt x="30982" y="38964"/>
                      </a:cubicBezTo>
                      <a:cubicBezTo>
                        <a:pt x="30815" y="38619"/>
                        <a:pt x="30648" y="38274"/>
                        <a:pt x="30482" y="37928"/>
                      </a:cubicBezTo>
                      <a:cubicBezTo>
                        <a:pt x="29136" y="35142"/>
                        <a:pt x="27684" y="32309"/>
                        <a:pt x="26088" y="29546"/>
                      </a:cubicBezTo>
                      <a:cubicBezTo>
                        <a:pt x="22885" y="23998"/>
                        <a:pt x="19111" y="18759"/>
                        <a:pt x="15384" y="14414"/>
                      </a:cubicBezTo>
                      <a:cubicBezTo>
                        <a:pt x="13515" y="12235"/>
                        <a:pt x="11682" y="10258"/>
                        <a:pt x="9979" y="8532"/>
                      </a:cubicBezTo>
                      <a:cubicBezTo>
                        <a:pt x="8264" y="6829"/>
                        <a:pt x="6705" y="5329"/>
                        <a:pt x="5359" y="4139"/>
                      </a:cubicBezTo>
                      <a:cubicBezTo>
                        <a:pt x="5026" y="3841"/>
                        <a:pt x="4716" y="3555"/>
                        <a:pt x="4419" y="3281"/>
                      </a:cubicBezTo>
                      <a:cubicBezTo>
                        <a:pt x="4109" y="3019"/>
                        <a:pt x="3823" y="2769"/>
                        <a:pt x="3550" y="2543"/>
                      </a:cubicBezTo>
                      <a:cubicBezTo>
                        <a:pt x="3014" y="2079"/>
                        <a:pt x="2561" y="1674"/>
                        <a:pt x="2180" y="1364"/>
                      </a:cubicBezTo>
                      <a:cubicBezTo>
                        <a:pt x="1406" y="733"/>
                        <a:pt x="990" y="388"/>
                        <a:pt x="990" y="388"/>
                      </a:cubicBezTo>
                      <a:cubicBezTo>
                        <a:pt x="657" y="117"/>
                        <a:pt x="397" y="0"/>
                        <a:pt x="249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3" name="Google Shape;1643;p54"/>
                <p:cNvSpPr/>
                <p:nvPr/>
              </p:nvSpPr>
              <p:spPr>
                <a:xfrm>
                  <a:off x="3112839" y="6709262"/>
                  <a:ext cx="58980" cy="6633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4" h="26811" extrusionOk="0">
                      <a:moveTo>
                        <a:pt x="289" y="0"/>
                      </a:moveTo>
                      <a:cubicBezTo>
                        <a:pt x="158" y="0"/>
                        <a:pt x="25" y="72"/>
                        <a:pt x="1" y="212"/>
                      </a:cubicBezTo>
                      <a:cubicBezTo>
                        <a:pt x="1" y="212"/>
                        <a:pt x="1" y="724"/>
                        <a:pt x="13" y="1557"/>
                      </a:cubicBezTo>
                      <a:cubicBezTo>
                        <a:pt x="13" y="2390"/>
                        <a:pt x="24" y="3557"/>
                        <a:pt x="48" y="4891"/>
                      </a:cubicBezTo>
                      <a:cubicBezTo>
                        <a:pt x="84" y="7558"/>
                        <a:pt x="179" y="10868"/>
                        <a:pt x="322" y="13463"/>
                      </a:cubicBezTo>
                      <a:cubicBezTo>
                        <a:pt x="501" y="16047"/>
                        <a:pt x="798" y="19357"/>
                        <a:pt x="1156" y="22000"/>
                      </a:cubicBezTo>
                      <a:cubicBezTo>
                        <a:pt x="1239" y="22667"/>
                        <a:pt x="1310" y="23286"/>
                        <a:pt x="1394" y="23845"/>
                      </a:cubicBezTo>
                      <a:cubicBezTo>
                        <a:pt x="1477" y="24405"/>
                        <a:pt x="1560" y="24893"/>
                        <a:pt x="1620" y="25310"/>
                      </a:cubicBezTo>
                      <a:cubicBezTo>
                        <a:pt x="1751" y="26143"/>
                        <a:pt x="1822" y="26643"/>
                        <a:pt x="1822" y="26643"/>
                      </a:cubicBezTo>
                      <a:cubicBezTo>
                        <a:pt x="1848" y="26757"/>
                        <a:pt x="1960" y="26811"/>
                        <a:pt x="2076" y="26811"/>
                      </a:cubicBezTo>
                      <a:cubicBezTo>
                        <a:pt x="2226" y="26811"/>
                        <a:pt x="2383" y="26721"/>
                        <a:pt x="2370" y="26560"/>
                      </a:cubicBezTo>
                      <a:cubicBezTo>
                        <a:pt x="2370" y="26560"/>
                        <a:pt x="2322" y="26060"/>
                        <a:pt x="2251" y="25238"/>
                      </a:cubicBezTo>
                      <a:cubicBezTo>
                        <a:pt x="2203" y="24822"/>
                        <a:pt x="2156" y="24322"/>
                        <a:pt x="2108" y="23762"/>
                      </a:cubicBezTo>
                      <a:cubicBezTo>
                        <a:pt x="2048" y="23202"/>
                        <a:pt x="2013" y="22583"/>
                        <a:pt x="1953" y="21917"/>
                      </a:cubicBezTo>
                      <a:cubicBezTo>
                        <a:pt x="1727" y="19273"/>
                        <a:pt x="1560" y="15975"/>
                        <a:pt x="1394" y="13392"/>
                      </a:cubicBezTo>
                      <a:cubicBezTo>
                        <a:pt x="1072" y="8224"/>
                        <a:pt x="560" y="200"/>
                        <a:pt x="560" y="200"/>
                      </a:cubicBezTo>
                      <a:cubicBezTo>
                        <a:pt x="537" y="66"/>
                        <a:pt x="414" y="0"/>
                        <a:pt x="289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4" name="Google Shape;1644;p54"/>
                <p:cNvSpPr/>
                <p:nvPr/>
              </p:nvSpPr>
              <p:spPr>
                <a:xfrm>
                  <a:off x="2447432" y="6696496"/>
                  <a:ext cx="526393" cy="233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7" h="9445" extrusionOk="0">
                      <a:moveTo>
                        <a:pt x="1569" y="0"/>
                      </a:moveTo>
                      <a:cubicBezTo>
                        <a:pt x="1521" y="0"/>
                        <a:pt x="1475" y="1"/>
                        <a:pt x="1429" y="1"/>
                      </a:cubicBezTo>
                      <a:cubicBezTo>
                        <a:pt x="1239" y="1"/>
                        <a:pt x="1072" y="13"/>
                        <a:pt x="929" y="25"/>
                      </a:cubicBezTo>
                      <a:cubicBezTo>
                        <a:pt x="786" y="25"/>
                        <a:pt x="655" y="37"/>
                        <a:pt x="560" y="49"/>
                      </a:cubicBezTo>
                      <a:cubicBezTo>
                        <a:pt x="358" y="61"/>
                        <a:pt x="239" y="73"/>
                        <a:pt x="239" y="73"/>
                      </a:cubicBezTo>
                      <a:cubicBezTo>
                        <a:pt x="0" y="132"/>
                        <a:pt x="48" y="585"/>
                        <a:pt x="286" y="632"/>
                      </a:cubicBezTo>
                      <a:cubicBezTo>
                        <a:pt x="286" y="632"/>
                        <a:pt x="393" y="620"/>
                        <a:pt x="584" y="620"/>
                      </a:cubicBezTo>
                      <a:cubicBezTo>
                        <a:pt x="616" y="616"/>
                        <a:pt x="650" y="615"/>
                        <a:pt x="687" y="615"/>
                      </a:cubicBezTo>
                      <a:cubicBezTo>
                        <a:pt x="761" y="615"/>
                        <a:pt x="846" y="620"/>
                        <a:pt x="941" y="620"/>
                      </a:cubicBezTo>
                      <a:cubicBezTo>
                        <a:pt x="1084" y="620"/>
                        <a:pt x="1239" y="620"/>
                        <a:pt x="1417" y="632"/>
                      </a:cubicBezTo>
                      <a:cubicBezTo>
                        <a:pt x="2120" y="668"/>
                        <a:pt x="3096" y="811"/>
                        <a:pt x="4191" y="1085"/>
                      </a:cubicBezTo>
                      <a:cubicBezTo>
                        <a:pt x="5287" y="1347"/>
                        <a:pt x="6489" y="1751"/>
                        <a:pt x="7668" y="2216"/>
                      </a:cubicBezTo>
                      <a:cubicBezTo>
                        <a:pt x="8847" y="2680"/>
                        <a:pt x="9990" y="3216"/>
                        <a:pt x="10990" y="3692"/>
                      </a:cubicBezTo>
                      <a:cubicBezTo>
                        <a:pt x="12978" y="4657"/>
                        <a:pt x="15479" y="6014"/>
                        <a:pt x="17419" y="7228"/>
                      </a:cubicBezTo>
                      <a:cubicBezTo>
                        <a:pt x="19372" y="8419"/>
                        <a:pt x="20789" y="9419"/>
                        <a:pt x="20789" y="9419"/>
                      </a:cubicBezTo>
                      <a:cubicBezTo>
                        <a:pt x="20814" y="9436"/>
                        <a:pt x="20841" y="9444"/>
                        <a:pt x="20870" y="9444"/>
                      </a:cubicBezTo>
                      <a:cubicBezTo>
                        <a:pt x="21056" y="9444"/>
                        <a:pt x="21277" y="9113"/>
                        <a:pt x="21122" y="8979"/>
                      </a:cubicBezTo>
                      <a:cubicBezTo>
                        <a:pt x="21122" y="8979"/>
                        <a:pt x="19765" y="7859"/>
                        <a:pt x="17860" y="6550"/>
                      </a:cubicBezTo>
                      <a:cubicBezTo>
                        <a:pt x="16907" y="5883"/>
                        <a:pt x="15824" y="5169"/>
                        <a:pt x="14717" y="4514"/>
                      </a:cubicBezTo>
                      <a:cubicBezTo>
                        <a:pt x="13597" y="3847"/>
                        <a:pt x="12466" y="3228"/>
                        <a:pt x="11454" y="2728"/>
                      </a:cubicBezTo>
                      <a:cubicBezTo>
                        <a:pt x="10430" y="2240"/>
                        <a:pt x="9240" y="1728"/>
                        <a:pt x="8013" y="1299"/>
                      </a:cubicBezTo>
                      <a:cubicBezTo>
                        <a:pt x="6787" y="859"/>
                        <a:pt x="5513" y="513"/>
                        <a:pt x="4358" y="287"/>
                      </a:cubicBezTo>
                      <a:cubicBezTo>
                        <a:pt x="3275" y="86"/>
                        <a:pt x="2296" y="0"/>
                        <a:pt x="1569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5" name="Google Shape;1645;p54"/>
                <p:cNvSpPr/>
                <p:nvPr/>
              </p:nvSpPr>
              <p:spPr>
                <a:xfrm>
                  <a:off x="2600004" y="6126931"/>
                  <a:ext cx="57644" cy="287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0" h="11627" extrusionOk="0">
                      <a:moveTo>
                        <a:pt x="372" y="0"/>
                      </a:moveTo>
                      <a:cubicBezTo>
                        <a:pt x="220" y="0"/>
                        <a:pt x="24" y="52"/>
                        <a:pt x="1" y="128"/>
                      </a:cubicBezTo>
                      <a:cubicBezTo>
                        <a:pt x="1" y="128"/>
                        <a:pt x="13" y="354"/>
                        <a:pt x="37" y="711"/>
                      </a:cubicBezTo>
                      <a:cubicBezTo>
                        <a:pt x="48" y="1080"/>
                        <a:pt x="72" y="1580"/>
                        <a:pt x="96" y="2164"/>
                      </a:cubicBezTo>
                      <a:cubicBezTo>
                        <a:pt x="144" y="3318"/>
                        <a:pt x="179" y="4771"/>
                        <a:pt x="310" y="5914"/>
                      </a:cubicBezTo>
                      <a:cubicBezTo>
                        <a:pt x="429" y="7045"/>
                        <a:pt x="703" y="8510"/>
                        <a:pt x="1060" y="9641"/>
                      </a:cubicBezTo>
                      <a:cubicBezTo>
                        <a:pt x="1156" y="9926"/>
                        <a:pt x="1227" y="10188"/>
                        <a:pt x="1322" y="10426"/>
                      </a:cubicBezTo>
                      <a:cubicBezTo>
                        <a:pt x="1406" y="10665"/>
                        <a:pt x="1477" y="10879"/>
                        <a:pt x="1549" y="11046"/>
                      </a:cubicBezTo>
                      <a:cubicBezTo>
                        <a:pt x="1703" y="11391"/>
                        <a:pt x="1787" y="11593"/>
                        <a:pt x="1787" y="11593"/>
                      </a:cubicBezTo>
                      <a:cubicBezTo>
                        <a:pt x="1800" y="11616"/>
                        <a:pt x="1832" y="11626"/>
                        <a:pt x="1876" y="11626"/>
                      </a:cubicBezTo>
                      <a:cubicBezTo>
                        <a:pt x="2033" y="11626"/>
                        <a:pt x="2329" y="11496"/>
                        <a:pt x="2311" y="11403"/>
                      </a:cubicBezTo>
                      <a:cubicBezTo>
                        <a:pt x="2311" y="11403"/>
                        <a:pt x="2251" y="11188"/>
                        <a:pt x="2156" y="10843"/>
                      </a:cubicBezTo>
                      <a:cubicBezTo>
                        <a:pt x="2108" y="10677"/>
                        <a:pt x="2061" y="10462"/>
                        <a:pt x="2001" y="10224"/>
                      </a:cubicBezTo>
                      <a:cubicBezTo>
                        <a:pt x="1942" y="9998"/>
                        <a:pt x="1906" y="9724"/>
                        <a:pt x="1846" y="9450"/>
                      </a:cubicBezTo>
                      <a:cubicBezTo>
                        <a:pt x="1632" y="8331"/>
                        <a:pt x="1489" y="6914"/>
                        <a:pt x="1370" y="5795"/>
                      </a:cubicBezTo>
                      <a:cubicBezTo>
                        <a:pt x="1251" y="4688"/>
                        <a:pt x="1072" y="3247"/>
                        <a:pt x="906" y="2092"/>
                      </a:cubicBezTo>
                      <a:cubicBezTo>
                        <a:pt x="822" y="1509"/>
                        <a:pt x="727" y="997"/>
                        <a:pt x="668" y="640"/>
                      </a:cubicBezTo>
                      <a:cubicBezTo>
                        <a:pt x="596" y="282"/>
                        <a:pt x="549" y="56"/>
                        <a:pt x="549" y="56"/>
                      </a:cubicBezTo>
                      <a:cubicBezTo>
                        <a:pt x="531" y="17"/>
                        <a:pt x="459" y="0"/>
                        <a:pt x="372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1646" name="Google Shape;1646;p54"/>
          <p:cNvSpPr/>
          <p:nvPr/>
        </p:nvSpPr>
        <p:spPr>
          <a:xfrm rot="5400000">
            <a:off x="1172116" y="843986"/>
            <a:ext cx="1181069" cy="2729865"/>
          </a:xfrm>
          <a:prstGeom prst="round2SameRect">
            <a:avLst>
              <a:gd name="adj1" fmla="val 10879"/>
              <a:gd name="adj2" fmla="val 0"/>
            </a:avLst>
          </a:prstGeom>
          <a:solidFill>
            <a:srgbClr val="9FEA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9" name="Google Shape;1679;p54"/>
          <p:cNvSpPr txBox="1">
            <a:spLocks noGrp="1"/>
          </p:cNvSpPr>
          <p:nvPr>
            <p:ph type="subTitle" idx="1"/>
          </p:nvPr>
        </p:nvSpPr>
        <p:spPr>
          <a:xfrm>
            <a:off x="7319956" y="3186653"/>
            <a:ext cx="2629261" cy="4115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/>
            <a:r>
              <a:rPr lang="fr-FR" sz="1800" b="1" dirty="0"/>
              <a:t>Salle et Hors Salle</a:t>
            </a:r>
            <a:endParaRPr sz="1800" b="1" dirty="0"/>
          </a:p>
        </p:txBody>
      </p:sp>
      <p:sp>
        <p:nvSpPr>
          <p:cNvPr id="1680" name="Google Shape;1680;p54"/>
          <p:cNvSpPr txBox="1">
            <a:spLocks noGrp="1"/>
          </p:cNvSpPr>
          <p:nvPr>
            <p:ph type="title"/>
          </p:nvPr>
        </p:nvSpPr>
        <p:spPr>
          <a:xfrm>
            <a:off x="435919" y="1709355"/>
            <a:ext cx="2540177" cy="84568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r>
              <a:rPr lang="en" sz="2400" dirty="0"/>
              <a:t>Recyclage mis </a:t>
            </a:r>
            <a:r>
              <a:rPr lang="en" sz="2400" dirty="0" err="1"/>
              <a:t>en</a:t>
            </a:r>
            <a:r>
              <a:rPr lang="en" sz="2400" dirty="0"/>
              <a:t> place</a:t>
            </a:r>
            <a:endParaRPr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76" y="720592"/>
            <a:ext cx="3158896" cy="231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527" y="3284176"/>
            <a:ext cx="3096344" cy="232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 descr="C:\Users\saintsam\AppData\Local\Microsoft\Windows\Temporary Internet Files\Content.Outlook\W05N74P1\IMG_3322.jpg">
            <a:extLst>
              <a:ext uri="{FF2B5EF4-FFF2-40B4-BE49-F238E27FC236}">
                <a16:creationId xmlns:a16="http://schemas.microsoft.com/office/drawing/2014/main" id="{51D0EBE9-5BB1-4742-A4CE-CFF2C0684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32" y="3695714"/>
            <a:ext cx="1970726" cy="2880320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4C327A40-ADF9-314C-A21B-46359C9DB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459" y="3695714"/>
            <a:ext cx="2818656" cy="250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49F979F-A03E-B144-A1AA-6D7EC77248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5826" y="3774755"/>
            <a:ext cx="1935094" cy="258012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EF92702-C08E-784D-AE02-4F40588091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0278" y="744303"/>
            <a:ext cx="1687524" cy="225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069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C5D4176A-94DE-9844-A079-939B1BD312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14086" y="3435722"/>
            <a:ext cx="3815200" cy="1510000"/>
          </a:xfrm>
        </p:spPr>
        <p:txBody>
          <a:bodyPr/>
          <a:lstStyle/>
          <a:p>
            <a:r>
              <a:rPr lang="fr-FR" sz="3400" dirty="0"/>
              <a:t>Au réutilisable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BEB787-A8D8-3243-9ADC-EB56BDB04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592" y="735968"/>
            <a:ext cx="3467930" cy="924800"/>
          </a:xfrm>
        </p:spPr>
        <p:txBody>
          <a:bodyPr/>
          <a:lstStyle/>
          <a:p>
            <a:r>
              <a:rPr lang="fr-FR" dirty="0">
                <a:latin typeface="+mn-lt"/>
              </a:rPr>
              <a:t>De usage unique </a:t>
            </a:r>
          </a:p>
        </p:txBody>
      </p:sp>
      <p:pic>
        <p:nvPicPr>
          <p:cNvPr id="9" name="Image 8" descr="Une image contenant plastique, Équipement médical, intérieur, outil">
            <a:extLst>
              <a:ext uri="{FF2B5EF4-FFF2-40B4-BE49-F238E27FC236}">
                <a16:creationId xmlns:a16="http://schemas.microsoft.com/office/drawing/2014/main" id="{11508B50-4679-3E48-A1BB-9B75109AF16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6372" y="2430070"/>
            <a:ext cx="2752900" cy="201130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7E747A4-176D-F644-BF4A-E78FFAD7E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399" y="703107"/>
            <a:ext cx="3444949" cy="2359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DA0121-2F85-5546-B91E-A7F9E619D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9893" y="4182057"/>
            <a:ext cx="2718785" cy="2254602"/>
          </a:xfrm>
          <a:prstGeom prst="rect">
            <a:avLst/>
          </a:prstGeom>
        </p:spPr>
      </p:pic>
      <p:sp>
        <p:nvSpPr>
          <p:cNvPr id="7" name="Sous-titre 1">
            <a:extLst>
              <a:ext uri="{FF2B5EF4-FFF2-40B4-BE49-F238E27FC236}">
                <a16:creationId xmlns:a16="http://schemas.microsoft.com/office/drawing/2014/main" id="{3E68AAD0-1F4F-5141-BD83-7CE47EC281E0}"/>
              </a:ext>
            </a:extLst>
          </p:cNvPr>
          <p:cNvSpPr txBox="1">
            <a:spLocks/>
          </p:cNvSpPr>
          <p:nvPr/>
        </p:nvSpPr>
        <p:spPr>
          <a:xfrm>
            <a:off x="1797170" y="5540952"/>
            <a:ext cx="3815200" cy="895707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400" dirty="0"/>
              <a:t>Pré-Rempli</a:t>
            </a:r>
          </a:p>
        </p:txBody>
      </p:sp>
    </p:spTree>
    <p:extLst>
      <p:ext uri="{BB962C8B-B14F-4D97-AF65-F5344CB8AC3E}">
        <p14:creationId xmlns:p14="http://schemas.microsoft.com/office/powerpoint/2010/main" val="215183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D46FE95F-05A8-C546-B772-78AA56A08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840" y="2960218"/>
            <a:ext cx="6982001" cy="1510000"/>
          </a:xfrm>
        </p:spPr>
        <p:txBody>
          <a:bodyPr/>
          <a:lstStyle/>
          <a:p>
            <a:r>
              <a:rPr lang="fr-FR" dirty="0"/>
              <a:t>Éviter les périmés</a:t>
            </a:r>
          </a:p>
          <a:p>
            <a:r>
              <a:rPr lang="fr-FR" dirty="0"/>
              <a:t>Commandes les plus justes</a:t>
            </a:r>
          </a:p>
          <a:p>
            <a:r>
              <a:rPr lang="fr-FR" dirty="0"/>
              <a:t>	- éviter les multiples commandes en urgence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14AE7AE-2C9A-7C42-9B06-71F838730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5841" y="1101266"/>
            <a:ext cx="2603600" cy="924800"/>
          </a:xfrm>
        </p:spPr>
        <p:txBody>
          <a:bodyPr/>
          <a:lstStyle/>
          <a:p>
            <a:r>
              <a:rPr lang="fr-FR" dirty="0"/>
              <a:t>Gestion des stock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E48839E-04DD-0A48-82FD-FD86646F4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980" y="615717"/>
            <a:ext cx="3937000" cy="22225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CB5FC50-9493-A84A-A57A-49FF88E84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841" y="2716216"/>
            <a:ext cx="4566413" cy="256860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E76F3F8-F90C-0E4A-BE44-0CD6E5E93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3090" y="4317649"/>
            <a:ext cx="2291168" cy="193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36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8793C1-CC18-A743-AF0C-2992081BE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Repenser nos organisations de travail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0E0B12-3205-8745-85C5-AC39B11B0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Téléconsultations: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Télétravail: secrétaire 1J/semaine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048CC17-8F50-064C-B93E-1604AE4A2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418" y="1690687"/>
            <a:ext cx="3242382" cy="186217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9634741-24FD-F249-A8E3-5C8FDF5EB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074" y="1690687"/>
            <a:ext cx="2803500" cy="186217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22FB323-FE52-324F-9E04-4BF6ECF61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469" y="4502188"/>
            <a:ext cx="3184140" cy="167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0C2FC7-B9F1-2641-B2C1-0FE45E7B9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728850F0-69CD-B743-ACCF-D49D1CA4AF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132" y="542546"/>
            <a:ext cx="4351338" cy="435133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E35ED3E-9B32-0345-BDA4-0E20435D1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729" y="1446661"/>
            <a:ext cx="6905081" cy="489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40"/>
          <p:cNvSpPr txBox="1">
            <a:spLocks noGrp="1"/>
          </p:cNvSpPr>
          <p:nvPr>
            <p:ph type="title"/>
          </p:nvPr>
        </p:nvSpPr>
        <p:spPr>
          <a:xfrm>
            <a:off x="5733581" y="885826"/>
            <a:ext cx="5361900" cy="1053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fr-FR" sz="2800" dirty="0"/>
              <a:t>« Une #</a:t>
            </a:r>
            <a:r>
              <a:rPr lang="fr-FR" sz="2800" dirty="0" err="1"/>
              <a:t>GreenTeam</a:t>
            </a:r>
            <a:r>
              <a:rPr lang="fr-FR" sz="2800" dirty="0"/>
              <a:t>  » </a:t>
            </a:r>
            <a:br>
              <a:rPr lang="fr-FR" sz="2800" dirty="0"/>
            </a:br>
            <a:r>
              <a:rPr lang="fr-FR" sz="2800" dirty="0"/>
              <a:t/>
            </a:r>
            <a:br>
              <a:rPr lang="fr-FR" sz="2800" dirty="0"/>
            </a:br>
            <a:r>
              <a:rPr lang="fr-FR" sz="2800" dirty="0"/>
              <a:t>Pas une contrainte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93" y="484999"/>
            <a:ext cx="455693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B83B52D-C99F-E34D-8E06-E47C56E00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0172" y="3543950"/>
            <a:ext cx="4384726" cy="294666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67757AF-7988-CE40-8015-5FAEDC9897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9135" y="3543950"/>
            <a:ext cx="3928891" cy="294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32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727D702-7310-A043-8BC4-651639C2A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94" y="545910"/>
            <a:ext cx="4641571" cy="578411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3A17215-E401-2B41-ABFE-747F54EDD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3644" y="2329181"/>
            <a:ext cx="3075216" cy="388225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F91BF69-298B-1F45-A24E-1C6A4821F6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860" y="2330373"/>
            <a:ext cx="3026077" cy="3881063"/>
          </a:xfrm>
          <a:prstGeom prst="rect">
            <a:avLst/>
          </a:prstGeom>
        </p:spPr>
      </p:pic>
      <p:sp>
        <p:nvSpPr>
          <p:cNvPr id="7" name="Google Shape;719;p40">
            <a:extLst>
              <a:ext uri="{FF2B5EF4-FFF2-40B4-BE49-F238E27FC236}">
                <a16:creationId xmlns:a16="http://schemas.microsoft.com/office/drawing/2014/main" id="{1785CCD4-113F-CD42-85D2-78232839E91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647910" y="816712"/>
            <a:ext cx="5361900" cy="1053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fr-FR" sz="2800" dirty="0"/>
              <a:t>« Une #</a:t>
            </a:r>
            <a:r>
              <a:rPr lang="fr-FR" sz="2800" dirty="0" err="1"/>
              <a:t>GreenTeam</a:t>
            </a:r>
            <a:r>
              <a:rPr lang="fr-FR" sz="2800" dirty="0"/>
              <a:t>  »</a:t>
            </a:r>
            <a:br>
              <a:rPr lang="fr-FR" sz="2800" dirty="0"/>
            </a:br>
            <a:r>
              <a:rPr lang="fr-FR" sz="2800" dirty="0"/>
              <a:t/>
            </a:r>
            <a:br>
              <a:rPr lang="fr-FR" sz="2800" dirty="0"/>
            </a:br>
            <a:r>
              <a:rPr lang="fr-FR" sz="2800" dirty="0"/>
              <a:t>une </a:t>
            </a:r>
            <a:r>
              <a:rPr lang="fr-FR" sz="2800" b="1" dirty="0"/>
              <a:t>Opportunité</a:t>
            </a:r>
            <a:r>
              <a:rPr lang="fr-FR" sz="2800" dirty="0"/>
              <a:t> qui donne du  sens </a:t>
            </a:r>
          </a:p>
        </p:txBody>
      </p:sp>
    </p:spTree>
    <p:extLst>
      <p:ext uri="{BB962C8B-B14F-4D97-AF65-F5344CB8AC3E}">
        <p14:creationId xmlns:p14="http://schemas.microsoft.com/office/powerpoint/2010/main" val="15511795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B2C608-E3FE-6A40-A587-B2BE6DE98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F2D0281E-96C5-9442-AB55-AD80720DC5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0488" y="848299"/>
            <a:ext cx="7071024" cy="5260842"/>
          </a:xfrm>
        </p:spPr>
      </p:pic>
    </p:spTree>
    <p:extLst>
      <p:ext uri="{BB962C8B-B14F-4D97-AF65-F5344CB8AC3E}">
        <p14:creationId xmlns:p14="http://schemas.microsoft.com/office/powerpoint/2010/main" val="389281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F08ECE-1C99-894E-8B81-C65E1D9A3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9A11A5F-A46D-C940-9470-9404364D0B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6807" y="848299"/>
            <a:ext cx="8132203" cy="5535056"/>
          </a:xfrm>
        </p:spPr>
      </p:pic>
    </p:spTree>
    <p:extLst>
      <p:ext uri="{BB962C8B-B14F-4D97-AF65-F5344CB8AC3E}">
        <p14:creationId xmlns:p14="http://schemas.microsoft.com/office/powerpoint/2010/main" val="636881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C6D217-BF47-9348-AA6A-BF5384CD3E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5785" y="1420595"/>
            <a:ext cx="11409528" cy="4925612"/>
          </a:xfrm>
        </p:spPr>
        <p:txBody>
          <a:bodyPr>
            <a:noAutofit/>
          </a:bodyPr>
          <a:lstStyle/>
          <a:p>
            <a:r>
              <a:rPr lang="fr-FR" sz="2400" dirty="0"/>
              <a:t>L’</a:t>
            </a:r>
            <a:r>
              <a:rPr lang="fr-FR" sz="2400" b="1" dirty="0" err="1"/>
              <a:t>éco-conception</a:t>
            </a:r>
            <a:r>
              <a:rPr lang="fr-FR" sz="2400" dirty="0"/>
              <a:t>: </a:t>
            </a:r>
          </a:p>
          <a:p>
            <a:pPr lvl="1"/>
            <a:r>
              <a:rPr lang="fr-FR" sz="2400" dirty="0"/>
              <a:t>prendre en compte les questions environnementales dans toutes les étapes du cycle de vie d’un produit ou d’un service </a:t>
            </a:r>
          </a:p>
          <a:p>
            <a:pPr lvl="1"/>
            <a:r>
              <a:rPr lang="fr-FR" sz="2400" dirty="0"/>
              <a:t>la conception, la fabrication, la distribution, l’utilisation, la valorisation en fin de vie. </a:t>
            </a:r>
          </a:p>
          <a:p>
            <a:r>
              <a:rPr lang="fr-FR" sz="2400" dirty="0"/>
              <a:t> Éco-concevoir un soin, c’est maîtriser l’empreinte environnementale </a:t>
            </a:r>
            <a:r>
              <a:rPr lang="fr-FR" sz="2400" b="1" dirty="0"/>
              <a:t>d’un soin</a:t>
            </a:r>
            <a:r>
              <a:rPr lang="fr-FR" sz="2400" dirty="0"/>
              <a:t>.</a:t>
            </a:r>
          </a:p>
          <a:p>
            <a:r>
              <a:rPr lang="fr-FR" sz="2400" b="1" dirty="0"/>
              <a:t>Un soin écoresponsable est un soin qui, à qualité, sécurité et pertinence égales, est moins impactant pour l’environnement. </a:t>
            </a:r>
          </a:p>
          <a:p>
            <a:r>
              <a:rPr lang="fr-FR" sz="2400" dirty="0"/>
              <a:t>Analyse du Cycle de Vie (ACV): mesurer l’impact environnemental des différentes actions de soin, à travers l’évaluation du cycle de vie des produits et processus à différentes étapes </a:t>
            </a:r>
          </a:p>
          <a:p>
            <a:pPr lvl="1"/>
            <a:r>
              <a:rPr lang="fr-FR" sz="2400" dirty="0"/>
              <a:t>la production de matières premières, la fabrication, l'utilisation, l'élimination et tout transport entre ces étapes.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22B279-617E-604C-AB14-3958455604EA}"/>
              </a:ext>
            </a:extLst>
          </p:cNvPr>
          <p:cNvSpPr txBox="1"/>
          <p:nvPr/>
        </p:nvSpPr>
        <p:spPr>
          <a:xfrm>
            <a:off x="280578" y="521361"/>
            <a:ext cx="11360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cap="all" dirty="0">
                <a:latin typeface="+mj-lt"/>
                <a:ea typeface="Helvetica Neue" charset="0"/>
                <a:cs typeface="Helvetica Neue" charset="0"/>
              </a:rPr>
              <a:t>Définition - Concept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Helvetica Neue" charset="0"/>
              <a:cs typeface="Helvetica Neue" charset="0"/>
            </a:endParaRPr>
          </a:p>
          <a:p>
            <a:pPr>
              <a:defRPr/>
            </a:pPr>
            <a:endParaRPr lang="fr-FR" sz="800" b="1" dirty="0">
              <a:solidFill>
                <a:srgbClr val="167E7F"/>
              </a:solidFill>
              <a:latin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78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C6D217-BF47-9348-AA6A-BF5384CD3E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8036" y="1952542"/>
            <a:ext cx="10636908" cy="4351338"/>
          </a:xfrm>
        </p:spPr>
        <p:txBody>
          <a:bodyPr>
            <a:normAutofit/>
          </a:bodyPr>
          <a:lstStyle/>
          <a:p>
            <a:r>
              <a:rPr lang="fr-FR" sz="2400" dirty="0"/>
              <a:t>Écoconception des soins peut se décliner en trois volets visant à activer une stratégie d’atténuation de l’empreinte environnementale </a:t>
            </a:r>
          </a:p>
          <a:p>
            <a:pPr marL="0" indent="0">
              <a:buNone/>
            </a:pPr>
            <a:r>
              <a:rPr lang="fr-FR" sz="2400" dirty="0"/>
              <a:t>- Réduire la demande de soins en amont par la </a:t>
            </a:r>
            <a:r>
              <a:rPr lang="fr-FR" sz="2400" b="1" dirty="0"/>
              <a:t>Prévention</a:t>
            </a:r>
            <a:r>
              <a:rPr lang="fr-FR" sz="2400" dirty="0"/>
              <a:t> et la promotion de la santé</a:t>
            </a:r>
          </a:p>
          <a:p>
            <a:pPr marL="0" indent="0">
              <a:buNone/>
            </a:pPr>
            <a:r>
              <a:rPr lang="fr-FR" sz="2400" dirty="0"/>
              <a:t> - Optimiser au mieux les soins en alignant la consommation/production de soins aux besoins réels en travaillant la </a:t>
            </a:r>
            <a:r>
              <a:rPr lang="fr-FR" sz="2400" b="1" dirty="0">
                <a:solidFill>
                  <a:schemeClr val="tx1">
                    <a:lumMod val="10000"/>
                  </a:schemeClr>
                </a:solidFill>
              </a:rPr>
              <a:t>Pertinence</a:t>
            </a:r>
          </a:p>
          <a:p>
            <a:pPr marL="0" indent="0">
              <a:buNone/>
            </a:pPr>
            <a:r>
              <a:rPr lang="fr-FR" sz="2400" dirty="0"/>
              <a:t>- Atténuer au mieux l’impact environnemental des soins utiles.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r>
              <a:rPr lang="fr-FR" sz="2400" dirty="0"/>
              <a:t>Sémantique ? : « Parcours Patient Responsable »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9D8DBCA-20C3-5749-97C5-C8CDC0BCCC82}"/>
              </a:ext>
            </a:extLst>
          </p:cNvPr>
          <p:cNvSpPr txBox="1"/>
          <p:nvPr/>
        </p:nvSpPr>
        <p:spPr>
          <a:xfrm>
            <a:off x="280578" y="521361"/>
            <a:ext cx="11360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cap="all" dirty="0">
                <a:latin typeface="+mj-lt"/>
                <a:ea typeface="Helvetica Neue" charset="0"/>
                <a:cs typeface="Helvetica Neue" charset="0"/>
              </a:rPr>
              <a:t>Définition - Concept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Helvetica Neue" charset="0"/>
              <a:cs typeface="Helvetica Neue" charset="0"/>
            </a:endParaRPr>
          </a:p>
          <a:p>
            <a:pPr>
              <a:defRPr/>
            </a:pPr>
            <a:endParaRPr lang="fr-FR" sz="800" b="1" dirty="0">
              <a:solidFill>
                <a:srgbClr val="167E7F"/>
              </a:solidFill>
              <a:latin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411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E99AF22-9C60-5C42-A328-7F83B31F9EC8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692728" y="139582"/>
            <a:ext cx="10806544" cy="1405200"/>
          </a:xfrm>
        </p:spPr>
        <p:txBody>
          <a:bodyPr/>
          <a:lstStyle/>
          <a:p>
            <a:r>
              <a:rPr lang="fr-FR" sz="3200" dirty="0"/>
              <a:t>Méthodologie selon la norme ISO14040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D5AF4BA-45D4-7F44-94BD-225FD115F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28" y="1687116"/>
            <a:ext cx="6963132" cy="329045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30913CF-7241-FB48-B173-640C180B4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9816" y="3137600"/>
            <a:ext cx="3108683" cy="309699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38EEA07-3737-2043-ADC8-4A04E0F51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9735" y="2690830"/>
            <a:ext cx="3168764" cy="354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1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7955B8-943E-CE44-B5BA-F5A5C7714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1F48D6E-3F72-004A-B7D6-268B8EE9FBFE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E5A211CE-66E3-B546-A96A-32A7430D7E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78B2E2A-D720-5C47-963B-F857C844F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150" b="31884"/>
          <a:stretch/>
        </p:blipFill>
        <p:spPr>
          <a:xfrm>
            <a:off x="7627344" y="805218"/>
            <a:ext cx="3686650" cy="46368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7FD71BC-7F81-284D-BC06-6F6A9CAEE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08" y="2186600"/>
            <a:ext cx="6703515" cy="216445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CFFE610-5065-7745-B8E7-78AF8E9DF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8108" y="4875013"/>
            <a:ext cx="4741744" cy="14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28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588559-09F9-144B-A310-F901E8D2D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063" y="689788"/>
            <a:ext cx="11525865" cy="1061883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Projet fondateur</a:t>
            </a:r>
            <a:br>
              <a:rPr lang="fr-FR" dirty="0"/>
            </a:br>
            <a:r>
              <a:rPr lang="fr-FR" sz="2000" dirty="0"/>
              <a:t>Dépasser le cadre de Sociétés spécialisées, Impliquer l’ensemble des acteurs, Avoir une vision transversale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BF3ABA1-B0B1-8E42-BB22-48B438218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1875" y="1602008"/>
            <a:ext cx="12192000" cy="6184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800" dirty="0"/>
              <a:t>Groupe </a:t>
            </a:r>
            <a:r>
              <a:rPr lang="fr-FR" sz="2800" b="1" dirty="0"/>
              <a:t>pluraliste, transversal interdisciplinaire, interprofessionnel</a:t>
            </a:r>
            <a:endParaRPr lang="fr-FR" sz="28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52BC43A-A4A1-BD42-92D4-B5E43EAD6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687" y="2246213"/>
            <a:ext cx="931254" cy="93125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AF42EEA-8B6C-3142-B978-D8FEA6BDC7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7324" y="2214669"/>
            <a:ext cx="959035" cy="95903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13EB805-8642-794D-9C86-6B5B2A4008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327" y="2293308"/>
            <a:ext cx="878243" cy="8474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478EBCA-9683-8B47-9726-96F95BC9C5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7866" y="2938641"/>
            <a:ext cx="1235640" cy="78551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30C1BB2-2F33-8845-92B6-01D2161520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9405" y="2935355"/>
            <a:ext cx="1915449" cy="8337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17A5510-D9B7-854C-963E-C3955232A7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28011" y="3370085"/>
            <a:ext cx="1666447" cy="89900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FD93E1E-7702-8649-B263-53CECDC444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43543" y="3900024"/>
            <a:ext cx="1051311" cy="105131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6F4608C-2857-5346-BA1F-0F49191FC3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5795" y="3422066"/>
            <a:ext cx="1350327" cy="84702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DE935FD-7DCE-A745-8E98-B25AEAF555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1032" y="3900024"/>
            <a:ext cx="1059099" cy="105909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1634FBAF-C1AD-C245-8043-AADA59C22C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99029" y="3295899"/>
            <a:ext cx="3107972" cy="52368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3B6AB67-797D-484B-8EF5-4B5BAF39D7A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81387" y="5166420"/>
            <a:ext cx="1144001" cy="62468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D33F7FA-3AD5-F246-9E40-4B9BEBF2E92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14" y="13339"/>
            <a:ext cx="1901952" cy="7462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7D930E0-CD88-D944-8D45-D54C5CE0B3A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41655" y="5416881"/>
            <a:ext cx="909192" cy="909192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94D5A5F-0F7B-0C4C-87FE-A67AB51F10FA}"/>
              </a:ext>
            </a:extLst>
          </p:cNvPr>
          <p:cNvSpPr txBox="1"/>
          <p:nvPr/>
        </p:nvSpPr>
        <p:spPr>
          <a:xfrm>
            <a:off x="70244" y="4888399"/>
            <a:ext cx="3095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Ils nous ont rejoins :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1B73164-29B6-474F-8A73-DD7EC114F8D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16207" y="5300123"/>
            <a:ext cx="887988" cy="8879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F3FA0B9-62D6-514C-85F8-128CE458DAD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42513" y="5242809"/>
            <a:ext cx="959862" cy="95986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A446547-FFC3-1A47-AA7C-5F4D884BC2E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90294" y="5527769"/>
            <a:ext cx="787702" cy="78770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62B5870-CCAA-FA40-BED1-0390437EC4E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40693" y="5374691"/>
            <a:ext cx="1026064" cy="102606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1552B200-5007-DA4C-B7D0-AC36F9ACA7F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33572" y="5374691"/>
            <a:ext cx="1521605" cy="89628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F4CD217-E0DD-F446-92DF-42606A1C706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94125" y="4929626"/>
            <a:ext cx="1047245" cy="628347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CC50CA3-4EE0-E64A-AF4A-7325D1BDCDB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691612" y="4904657"/>
            <a:ext cx="676303" cy="67630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04FE150-52DB-594A-B6F9-A423FAFFF8F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393624" y="4526433"/>
            <a:ext cx="756448" cy="75644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154A1427-DE39-394F-BA1C-669FB984041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36584" y="5871477"/>
            <a:ext cx="1182886" cy="49286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2E5B066E-D7B3-3846-AD2E-99B47A101E0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962787" y="4076000"/>
            <a:ext cx="2814942" cy="78818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26E0ED65-BF7C-1C48-9604-4AACF7058AE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937677" y="3995564"/>
            <a:ext cx="1181647" cy="72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9inODK2REOEy2i_OpzSQ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XX_KrWT_kaKR__j8ZR_C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rZkB.bsPEG8c7jTzleDf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vUORkrVC0.KYDbEJP1to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7gbxTPBkW_ZXuzaK_Cw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Uvc8vh7FkGNR3GP60XWw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BERaW9DqUGgcP3Dy5fgh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YiS.p_XE21BV5JqA7ci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c2yp2a1uEyo3fstqmd5b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7lND26_S36LMoAh5odUm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l8HprhTR0Gtsd_9MUz9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nbNolf7kOd.edKgcaVM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ko2kF3k70udThhLT4nzxA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B8FA07240F294CBC17A04605CBD404" ma:contentTypeVersion="14" ma:contentTypeDescription="Crée un document." ma:contentTypeScope="" ma:versionID="fea47593b607f3db04722842d4d77011">
  <xsd:schema xmlns:xsd="http://www.w3.org/2001/XMLSchema" xmlns:xs="http://www.w3.org/2001/XMLSchema" xmlns:p="http://schemas.microsoft.com/office/2006/metadata/properties" xmlns:ns2="06e2f7bb-c9b2-4e0e-a86d-0f19da7e4936" xmlns:ns3="9b373ee6-7c28-4043-ad0b-3e3378acf4cf" targetNamespace="http://schemas.microsoft.com/office/2006/metadata/properties" ma:root="true" ma:fieldsID="3767811572e0e2ce69cf972a2031a5ca" ns2:_="" ns3:_="">
    <xsd:import namespace="06e2f7bb-c9b2-4e0e-a86d-0f19da7e4936"/>
    <xsd:import namespace="9b373ee6-7c28-4043-ad0b-3e3378acf4c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OCR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e2f7bb-c9b2-4e0e-a86d-0f19da7e49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0" nillable="true" ma:displayName="Taxonomy Catch All Column" ma:hidden="true" ma:list="{0b2f8796-86f1-410a-a0f8-a44cff0d1550}" ma:internalName="TaxCatchAll" ma:showField="CatchAllData" ma:web="06e2f7bb-c9b2-4e0e-a86d-0f19da7e49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373ee6-7c28-4043-ad0b-3e3378acf4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d8b40812-e03f-4107-9333-f49d2ff583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6e2f7bb-c9b2-4e0e-a86d-0f19da7e4936">YFD3JESRWWD5-620435128-867015</_dlc_DocId>
    <lcf76f155ced4ddcb4097134ff3c332f xmlns="9b373ee6-7c28-4043-ad0b-3e3378acf4cf">
      <Terms xmlns="http://schemas.microsoft.com/office/infopath/2007/PartnerControls"/>
    </lcf76f155ced4ddcb4097134ff3c332f>
    <TaxCatchAll xmlns="06e2f7bb-c9b2-4e0e-a86d-0f19da7e4936" xsi:nil="true"/>
    <_dlc_DocIdUrl xmlns="06e2f7bb-c9b2-4e0e-a86d-0f19da7e4936">
      <Url>https://idpegasesas.sharepoint.com/sites/ComnCoEvents/_layouts/15/DocIdRedir.aspx?ID=YFD3JESRWWD5-620435128-867015</Url>
      <Description>YFD3JESRWWD5-620435128-867015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6EAFD21-EB6E-496E-AA34-9D60A3C527F0}"/>
</file>

<file path=customXml/itemProps2.xml><?xml version="1.0" encoding="utf-8"?>
<ds:datastoreItem xmlns:ds="http://schemas.openxmlformats.org/officeDocument/2006/customXml" ds:itemID="{909F08A4-3721-449A-86AC-1F2CDDD29756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9b373ee6-7c28-4043-ad0b-3e3378acf4cf"/>
    <ds:schemaRef ds:uri="http://schemas.microsoft.com/office/2006/metadata/properties"/>
    <ds:schemaRef ds:uri="http://schemas.microsoft.com/office/infopath/2007/PartnerControls"/>
    <ds:schemaRef ds:uri="06e2f7bb-c9b2-4e0e-a86d-0f19da7e4936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D6F9018-C8AA-46E8-82C2-F319C03C62B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567B07E-62BA-434A-963A-B5216A61E10F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961</Words>
  <Application>Microsoft Office PowerPoint</Application>
  <PresentationFormat>Grand écran</PresentationFormat>
  <Paragraphs>185</Paragraphs>
  <Slides>32</Slides>
  <Notes>9</Notes>
  <HiddenSlides>1</HiddenSlides>
  <MMClips>0</MMClips>
  <ScaleCrop>false</ScaleCrop>
  <HeadingPairs>
    <vt:vector size="8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44" baseType="lpstr">
      <vt:lpstr>Aptos</vt:lpstr>
      <vt:lpstr>Aptos Display</vt:lpstr>
      <vt:lpstr>Arial</vt:lpstr>
      <vt:lpstr>Calibri</vt:lpstr>
      <vt:lpstr>Calibri Light</vt:lpstr>
      <vt:lpstr>Effra</vt:lpstr>
      <vt:lpstr>Effra Light</vt:lpstr>
      <vt:lpstr>Helvetica Neue</vt:lpstr>
      <vt:lpstr>Trebuchet MS</vt:lpstr>
      <vt:lpstr>Wingdings</vt:lpstr>
      <vt:lpstr>Thème Office</vt:lpstr>
      <vt:lpstr>Diapositive think-cell</vt:lpstr>
      <vt:lpstr>Peut-on évoquer la Pertinence sans parler de transition écologique ? </vt:lpstr>
      <vt:lpstr>Santé Environnementale</vt:lpstr>
      <vt:lpstr>Présentation PowerPoint</vt:lpstr>
      <vt:lpstr>Présentation PowerPoint</vt:lpstr>
      <vt:lpstr>Présentation PowerPoint</vt:lpstr>
      <vt:lpstr>Présentation PowerPoint</vt:lpstr>
      <vt:lpstr>Méthodologie selon la norme ISO14040 </vt:lpstr>
      <vt:lpstr>Présentation PowerPoint</vt:lpstr>
      <vt:lpstr>Projet fondateur Dépasser le cadre de Sociétés spécialisées, Impliquer l’ensemble des acteurs, Avoir une vision transversale </vt:lpstr>
      <vt:lpstr>Présentation PowerPoint</vt:lpstr>
      <vt:lpstr>Présentation PowerPoint</vt:lpstr>
      <vt:lpstr>ACV de parcours de soins</vt:lpstr>
      <vt:lpstr>Présentation PowerPoint</vt:lpstr>
      <vt:lpstr>Et sur le terrain !</vt:lpstr>
      <vt:lpstr>Présentation PowerPoint</vt:lpstr>
      <vt:lpstr>Présentation PowerPoint</vt:lpstr>
      <vt:lpstr>Activité physique adaptée support nutritionnel  Blood-loss Management</vt:lpstr>
      <vt:lpstr>Quantité          Qualité</vt:lpstr>
      <vt:lpstr>Résultats qui importent au patient </vt:lpstr>
      <vt:lpstr>Pertinence des soins : intégration d’indicateurs environnementaux</vt:lpstr>
      <vt:lpstr>Pertinence: Cycle de l’amélioration continue  </vt:lpstr>
      <vt:lpstr>Présentation PowerPoint</vt:lpstr>
      <vt:lpstr>Présentation PowerPoint</vt:lpstr>
      <vt:lpstr>Prescription Non Médicamenteuse</vt:lpstr>
      <vt:lpstr>Présentation PowerPoint</vt:lpstr>
      <vt:lpstr>Recyclage mis en place</vt:lpstr>
      <vt:lpstr>De usage unique </vt:lpstr>
      <vt:lpstr>Gestion des stock</vt:lpstr>
      <vt:lpstr>Repenser nos organisations de travail </vt:lpstr>
      <vt:lpstr>« Une #GreenTeam  »   Pas une contrainte</vt:lpstr>
      <vt:lpstr>« Une #GreenTeam  »  une Opportunité qui donne du  sens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Peut-on évoquer la Pertinence sans parler de transition écologique ?</dc:title>
  <dc:creator>Léa WEBER</dc:creator>
  <cp:lastModifiedBy>EMPEREUR Fabienne</cp:lastModifiedBy>
  <cp:revision>16</cp:revision>
  <dcterms:created xsi:type="dcterms:W3CDTF">2025-02-19T16:50:23Z</dcterms:created>
  <dcterms:modified xsi:type="dcterms:W3CDTF">2025-09-24T13:35:36Z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0x0101007EB8FA07240F294CBC17A04605CBD404</vt:lpwstr>
  </property>
  <property fmtid="{D5CDD505-2E9C-101B-9397-08002B2CF9AE}" pid="3" name="_dlc_DocIdItemGuid">
    <vt:lpwstr>f147013c-17cf-44e0-b434-2ea3eb41589a</vt:lpwstr>
  </property>
  <property fmtid="{D5CDD505-2E9C-101B-9397-08002B2CF9AE}" pid="4" name="MediaServiceImageTags">
    <vt:lpwstr/>
  </property>
</Properties>
</file>